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E69B33A-57D7-4651-96BB-11F51B42866A}">
  <a:tblStyle styleId="{AE69B33A-57D7-4651-96BB-11F51B42866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464a27089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464a27089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64a2708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64a2708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64919ae8d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64919ae8d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Small boxes: boxes which acquire less than 5% of the area.</a:t>
            </a:r>
            <a:endParaRPr/>
          </a:p>
          <a:p>
            <a:pPr indent="0" lvl="0" marL="0" rtl="0" algn="l">
              <a:spcBef>
                <a:spcPts val="0"/>
              </a:spcBef>
              <a:spcAft>
                <a:spcPts val="0"/>
              </a:spcAft>
              <a:buNone/>
            </a:pPr>
            <a:r>
              <a:rPr lang="en-GB"/>
              <a:t>Depictions: Boxes which are photos or drawings of the food.</a:t>
            </a:r>
            <a:endParaRPr/>
          </a:p>
          <a:p>
            <a:pPr indent="0" lvl="0" marL="0" rtl="0" algn="l">
              <a:spcBef>
                <a:spcPts val="0"/>
              </a:spcBef>
              <a:spcAft>
                <a:spcPts val="0"/>
              </a:spcAft>
              <a:buNone/>
            </a:pPr>
            <a:r>
              <a:rPr lang="en-GB"/>
              <a:t>Images that couldn’t load were not filtered out in preprocessing, but were filtered out when selected and tried to load into the algorithm.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64919ae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64919ae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64919ae8d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64919ae8d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Predictions below a certain confidence level (starting at .05 originally, and increasing by .015 at each iteration) are removed.</a:t>
            </a:r>
            <a:endParaRPr/>
          </a:p>
          <a:p>
            <a:pPr indent="0" lvl="0" marL="0" rtl="0" algn="l">
              <a:spcBef>
                <a:spcPts val="0"/>
              </a:spcBef>
              <a:spcAft>
                <a:spcPts val="0"/>
              </a:spcAft>
              <a:buClr>
                <a:srgbClr val="000000"/>
              </a:buClr>
              <a:buSzPts val="1100"/>
              <a:buFont typeface="Arial"/>
              <a:buNone/>
            </a:pPr>
            <a:r>
              <a:rPr lang="en-GB"/>
              <a:t>The lowest confidence prediction is chosen.  All other predictions from that image are removed from the sort.  All instances of predictions for that class are increased by 4%</a:t>
            </a:r>
            <a:endParaRPr/>
          </a:p>
          <a:p>
            <a:pPr indent="0" lvl="0" marL="0" rtl="0" algn="l">
              <a:spcBef>
                <a:spcPts val="0"/>
              </a:spcBef>
              <a:spcAft>
                <a:spcPts val="0"/>
              </a:spcAft>
              <a:buClr>
                <a:srgbClr val="000000"/>
              </a:buClr>
              <a:buSzPts val="1100"/>
              <a:buFont typeface="Arial"/>
              <a:buNone/>
            </a:pPr>
            <a:r>
              <a:rPr lang="en-GB"/>
              <a:t>The above step is repeated 1200 times</a:t>
            </a:r>
            <a:endParaRPr/>
          </a:p>
          <a:p>
            <a:pPr indent="0" lvl="0" marL="0" rtl="0" algn="l">
              <a:spcBef>
                <a:spcPts val="0"/>
              </a:spcBef>
              <a:spcAft>
                <a:spcPts val="0"/>
              </a:spcAft>
              <a:buClr>
                <a:srgbClr val="000000"/>
              </a:buClr>
              <a:buSzPts val="1100"/>
              <a:buFont typeface="Arial"/>
              <a:buNone/>
            </a:pPr>
            <a:r>
              <a:rPr lang="en-GB"/>
              <a:t>For weighted version, 30% of the data is new, 70% of data is from previous iteration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are assuming that we don’t know the labels of the next train set.</a:t>
            </a:r>
            <a:endParaRPr/>
          </a:p>
          <a:p>
            <a:pPr indent="0" lvl="0" marL="0" rtl="0" algn="l">
              <a:spcBef>
                <a:spcPts val="0"/>
              </a:spcBef>
              <a:spcAft>
                <a:spcPts val="0"/>
              </a:spcAft>
              <a:buNone/>
            </a:pPr>
            <a:r>
              <a:rPr lang="en-GB"/>
              <a:t>We are training the model on the current set and testing on the next train set.</a:t>
            </a:r>
            <a:endParaRPr/>
          </a:p>
          <a:p>
            <a:pPr indent="0" lvl="0" marL="0" rtl="0" algn="l">
              <a:spcBef>
                <a:spcPts val="0"/>
              </a:spcBef>
              <a:spcAft>
                <a:spcPts val="0"/>
              </a:spcAft>
              <a:buNone/>
            </a:pPr>
            <a:r>
              <a:rPr lang="en-GB"/>
              <a:t>We are predicting the labels of the next train set with a particular confidence values.</a:t>
            </a:r>
            <a:endParaRPr/>
          </a:p>
          <a:p>
            <a:pPr indent="0" lvl="0" marL="0" rtl="0" algn="l">
              <a:spcBef>
                <a:spcPts val="0"/>
              </a:spcBef>
              <a:spcAft>
                <a:spcPts val="0"/>
              </a:spcAft>
              <a:buNone/>
            </a:pPr>
            <a:r>
              <a:rPr lang="en-GB"/>
              <a:t>We are feeding the model the most useful images having lesser confidence values.</a:t>
            </a:r>
            <a:endParaRPr/>
          </a:p>
          <a:p>
            <a:pPr indent="0" lvl="0" marL="0" rtl="0" algn="l">
              <a:spcBef>
                <a:spcPts val="0"/>
              </a:spcBef>
              <a:spcAft>
                <a:spcPts val="0"/>
              </a:spcAft>
              <a:buNone/>
            </a:pPr>
            <a:r>
              <a:rPr lang="en-GB"/>
              <a:t>The whole idea is to generate comparable results using lesser amount of train data.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64919ae8d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64919ae8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64919ae8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64919ae8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Mean average precision:</a:t>
            </a:r>
            <a:endParaRPr/>
          </a:p>
          <a:p>
            <a:pPr indent="0" lvl="0" marL="0" rtl="0" algn="l">
              <a:spcBef>
                <a:spcPts val="0"/>
              </a:spcBef>
              <a:spcAft>
                <a:spcPts val="0"/>
              </a:spcAft>
              <a:buNone/>
            </a:pPr>
            <a:r>
              <a:rPr lang="en-GB"/>
              <a:t>We don’t have true negatives.</a:t>
            </a:r>
            <a:endParaRPr/>
          </a:p>
          <a:p>
            <a:pPr indent="0" lvl="0" marL="0" rtl="0" algn="l">
              <a:spcBef>
                <a:spcPts val="0"/>
              </a:spcBef>
              <a:spcAft>
                <a:spcPts val="0"/>
              </a:spcAft>
              <a:buNone/>
            </a:pPr>
            <a:r>
              <a:rPr lang="en-GB"/>
              <a:t>Anything which is predicted and doesn’t overlap with actual boxes is false positive</a:t>
            </a:r>
            <a:endParaRPr/>
          </a:p>
          <a:p>
            <a:pPr indent="0" lvl="0" marL="0" rtl="0" algn="l">
              <a:spcBef>
                <a:spcPts val="0"/>
              </a:spcBef>
              <a:spcAft>
                <a:spcPts val="0"/>
              </a:spcAft>
              <a:buNone/>
            </a:pPr>
            <a:r>
              <a:rPr lang="en-GB"/>
              <a:t>If there is an actual bounding box and its not predicted then its a False negative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GB"/>
              <a:t>Google data contains group of images (such as a group of grapes).  When those images were scored, scoring uses area of intersection / area of predicted.</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64919ae8d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64919ae8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model were trained in 4 ways.Using  Full, Balanced, In Active_RCNN2 we add more number of images from the next train set such than they are atleast 30% of the old data. </a:t>
            </a:r>
            <a:endParaRPr/>
          </a:p>
          <a:p>
            <a:pPr indent="0" lvl="0" marL="0" rtl="0" algn="l">
              <a:spcBef>
                <a:spcPts val="0"/>
              </a:spcBef>
              <a:spcAft>
                <a:spcPts val="0"/>
              </a:spcAft>
              <a:buNone/>
            </a:pPr>
            <a:r>
              <a:rPr lang="en-GB"/>
              <a:t>These are the plots using 2 types of accuracy on the 4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average accuracy performed better than the full accuracy on the balanced train set.   </a:t>
            </a:r>
            <a:endParaRPr/>
          </a:p>
          <a:p>
            <a:pPr indent="0" lvl="0" marL="0" rtl="0" algn="l">
              <a:spcBef>
                <a:spcPts val="0"/>
              </a:spcBef>
              <a:spcAft>
                <a:spcPts val="0"/>
              </a:spcAft>
              <a:buNone/>
            </a:pPr>
            <a:r>
              <a:rPr lang="en-GB"/>
              <a:t>Except for the balanced trains set, </a:t>
            </a:r>
            <a:r>
              <a:rPr lang="en-GB"/>
              <a:t>Average accuracy and Full accuracy gave almost the same results on the trained models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07000"/>
              </a:lnSpc>
              <a:spcBef>
                <a:spcPts val="0"/>
              </a:spcBef>
              <a:spcAft>
                <a:spcPts val="0"/>
              </a:spcAft>
              <a:buNone/>
            </a:pPr>
            <a:r>
              <a:rPr lang="en-GB">
                <a:latin typeface="Calibri"/>
                <a:ea typeface="Calibri"/>
                <a:cs typeface="Calibri"/>
                <a:sym typeface="Calibri"/>
              </a:rPr>
              <a:t>Active RCNN did less iterations due to using time to test and select images.</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Active RCNN2 was slower due in part to making larger train sets (duplicating images), but mostly due to a slower graphics card (60% of the speed of other tests).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64919ae8d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64919ae8d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Green</a:t>
            </a:r>
            <a:r>
              <a:rPr lang="en-GB"/>
              <a:t> line is the model that we trained using balanced dataset.</a:t>
            </a:r>
            <a:endParaRPr/>
          </a:p>
          <a:p>
            <a:pPr indent="0" lvl="0" marL="0" rtl="0" algn="l">
              <a:spcBef>
                <a:spcPts val="0"/>
              </a:spcBef>
              <a:spcAft>
                <a:spcPts val="0"/>
              </a:spcAft>
              <a:buNone/>
            </a:pPr>
            <a:r>
              <a:rPr lang="en-GB"/>
              <a:t>Red line is the model that we trained using full dataset.</a:t>
            </a:r>
            <a:endParaRPr/>
          </a:p>
          <a:p>
            <a:pPr indent="0" lvl="0" marL="0" rtl="0" algn="l">
              <a:spcBef>
                <a:spcPts val="0"/>
              </a:spcBef>
              <a:spcAft>
                <a:spcPts val="0"/>
              </a:spcAft>
              <a:buClr>
                <a:srgbClr val="000000"/>
              </a:buClr>
              <a:buSzPts val="1100"/>
              <a:buFont typeface="Arial"/>
              <a:buNone/>
            </a:pPr>
            <a:r>
              <a:rPr lang="en-GB"/>
              <a:t>Blue line is the model that we trained using weighted active learning which achieved considerable accuracy in fewer iterations.</a:t>
            </a:r>
            <a:endParaRPr/>
          </a:p>
          <a:p>
            <a:pPr indent="0" lvl="0" marL="0" rtl="0" algn="l">
              <a:spcBef>
                <a:spcPts val="0"/>
              </a:spcBef>
              <a:spcAft>
                <a:spcPts val="0"/>
              </a:spcAft>
              <a:buNone/>
            </a:pPr>
            <a:r>
              <a:rPr lang="en-GB"/>
              <a:t>Active learning achieves higher accuracy in lesser number of iterations.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64919ae8d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64919ae8d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9dfa389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9dfa389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accuracy of the size of the boxes which were less than 20% of the size of the actual image were considerably less.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64a2708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64a2708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64919ae8d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64919ae8d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user can annotate data that we are least confidence about.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latin typeface="Calibri"/>
                <a:ea typeface="Calibri"/>
                <a:cs typeface="Calibri"/>
                <a:sym typeface="Calibri"/>
              </a:rPr>
              <a:t>Balanced used 13331 annotations.  Looking at steps 13-20 for active learning (where is used slightly less or more images), it tests about the same as the balanced dataset.  Technically, one of the active learning scores was mAP = .223, while balanced never reached above .218, but it was close.  This was still early in the process, when most classes in active learning were balanced, so the results of active learning vs balanced are inconclusive.  We need to try using more images in the balanced format in the future.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64919ae8d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64919ae8d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Calibri"/>
                <a:ea typeface="Calibri"/>
                <a:cs typeface="Calibri"/>
                <a:sym typeface="Calibri"/>
              </a:rPr>
              <a:t>Use larger balanced datasets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64919ae8d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64919ae8d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64919ae8d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64919ae8d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64919ae8d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64919ae8d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64919ae8d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64919ae8d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1st paper mentions weighting, max aggregation, entropy, catastrophic forgetting.</a:t>
            </a:r>
            <a:endParaRPr/>
          </a:p>
          <a:p>
            <a:pPr indent="0" lvl="0" marL="0" rtl="0" algn="l">
              <a:spcBef>
                <a:spcPts val="0"/>
              </a:spcBef>
              <a:spcAft>
                <a:spcPts val="0"/>
              </a:spcAft>
              <a:buNone/>
            </a:pPr>
            <a:r>
              <a:rPr lang="en-GB"/>
              <a:t>Related work used entropy to calculate confidence</a:t>
            </a:r>
            <a:endParaRPr/>
          </a:p>
          <a:p>
            <a:pPr indent="0" lvl="0" marL="0" rtl="0" algn="l">
              <a:spcBef>
                <a:spcPts val="0"/>
              </a:spcBef>
              <a:spcAft>
                <a:spcPts val="0"/>
              </a:spcAft>
              <a:buNone/>
            </a:pPr>
            <a:r>
              <a:rPr lang="en-GB"/>
              <a:t>The classification work moved high confidence images to training data</a:t>
            </a:r>
            <a:endParaRPr/>
          </a:p>
          <a:p>
            <a:pPr indent="0" lvl="0" marL="0" rtl="0" algn="l">
              <a:spcBef>
                <a:spcPts val="0"/>
              </a:spcBef>
              <a:spcAft>
                <a:spcPts val="0"/>
              </a:spcAft>
              <a:buNone/>
            </a:pPr>
            <a:r>
              <a:rPr lang="en-GB"/>
              <a:t>Some of the work did active learning to adjust box positions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64919ae8d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64919ae8d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1200"/>
              <a:t>Manually annotating is slow and costly.  We would like to minimize that step.</a:t>
            </a:r>
            <a:endParaRPr sz="1200"/>
          </a:p>
          <a:p>
            <a:pPr indent="0" lvl="0" marL="0" rtl="0" algn="l">
              <a:lnSpc>
                <a:spcPct val="115000"/>
              </a:lnSpc>
              <a:spcBef>
                <a:spcPts val="0"/>
              </a:spcBef>
              <a:spcAft>
                <a:spcPts val="0"/>
              </a:spcAft>
              <a:buNone/>
            </a:pPr>
            <a:r>
              <a:rPr lang="en-GB" sz="1200"/>
              <a:t>Also, we like minimizing steps involving people.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64919ae8d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64919ae8d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1200"/>
              <a:t>AI trains on small number of labeled images</a:t>
            </a:r>
            <a:endParaRPr sz="1200"/>
          </a:p>
          <a:p>
            <a:pPr indent="0" lvl="0" marL="0" rtl="0" algn="l">
              <a:lnSpc>
                <a:spcPct val="115000"/>
              </a:lnSpc>
              <a:spcBef>
                <a:spcPts val="0"/>
              </a:spcBef>
              <a:spcAft>
                <a:spcPts val="0"/>
              </a:spcAft>
              <a:buClr>
                <a:srgbClr val="000000"/>
              </a:buClr>
              <a:buSzPts val="1100"/>
              <a:buFont typeface="Arial"/>
              <a:buNone/>
            </a:pPr>
            <a:r>
              <a:rPr lang="en-GB" sz="1200"/>
              <a:t>Tests on unlabeled images</a:t>
            </a:r>
            <a:endParaRPr sz="1200"/>
          </a:p>
          <a:p>
            <a:pPr indent="0" lvl="0" marL="0" rtl="0" algn="l">
              <a:lnSpc>
                <a:spcPct val="115000"/>
              </a:lnSpc>
              <a:spcBef>
                <a:spcPts val="0"/>
              </a:spcBef>
              <a:spcAft>
                <a:spcPts val="0"/>
              </a:spcAft>
              <a:buClr>
                <a:srgbClr val="000000"/>
              </a:buClr>
              <a:buSzPts val="1100"/>
              <a:buFont typeface="Arial"/>
              <a:buNone/>
            </a:pPr>
            <a:r>
              <a:rPr lang="en-GB" sz="1200"/>
              <a:t>Selects set of images that it finds confusing.</a:t>
            </a:r>
            <a:endParaRPr sz="1200"/>
          </a:p>
          <a:p>
            <a:pPr indent="0" lvl="0" marL="0" rtl="0" algn="l">
              <a:lnSpc>
                <a:spcPct val="115000"/>
              </a:lnSpc>
              <a:spcBef>
                <a:spcPts val="0"/>
              </a:spcBef>
              <a:spcAft>
                <a:spcPts val="0"/>
              </a:spcAft>
              <a:buClr>
                <a:srgbClr val="000000"/>
              </a:buClr>
              <a:buSzPts val="1100"/>
              <a:buFont typeface="Arial"/>
              <a:buNone/>
            </a:pPr>
            <a:r>
              <a:rPr lang="en-GB" sz="1200"/>
              <a:t>Requests labels for the set</a:t>
            </a:r>
            <a:endParaRPr sz="1200"/>
          </a:p>
          <a:p>
            <a:pPr indent="0" lvl="0" marL="0" rtl="0" algn="l">
              <a:lnSpc>
                <a:spcPct val="115000"/>
              </a:lnSpc>
              <a:spcBef>
                <a:spcPts val="0"/>
              </a:spcBef>
              <a:spcAft>
                <a:spcPts val="0"/>
              </a:spcAft>
              <a:buClr>
                <a:srgbClr val="000000"/>
              </a:buClr>
              <a:buSzPts val="1100"/>
              <a:buFont typeface="Arial"/>
              <a:buNone/>
            </a:pPr>
            <a:r>
              <a:rPr lang="en-GB" sz="1200"/>
              <a:t>Add newly labeled items to training data</a:t>
            </a:r>
            <a:endParaRPr sz="1200"/>
          </a:p>
          <a:p>
            <a:pPr indent="0" lvl="0" marL="0" rtl="0" algn="l">
              <a:lnSpc>
                <a:spcPct val="115000"/>
              </a:lnSpc>
              <a:spcBef>
                <a:spcPts val="0"/>
              </a:spcBef>
              <a:spcAft>
                <a:spcPts val="0"/>
              </a:spcAft>
              <a:buClr>
                <a:srgbClr val="000000"/>
              </a:buClr>
              <a:buSzPts val="1100"/>
              <a:buFont typeface="Arial"/>
              <a:buNone/>
            </a:pPr>
            <a:r>
              <a:rPr lang="en-GB" sz="1200"/>
              <a:t>Repeats process.</a:t>
            </a:r>
            <a:endParaRPr sz="1200"/>
          </a:p>
          <a:p>
            <a:pPr indent="0" lvl="0" marL="0" rtl="0" algn="l">
              <a:spcBef>
                <a:spcPts val="0"/>
              </a:spcBef>
              <a:spcAft>
                <a:spcPts val="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64919ae8d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64919ae8d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1st paper mentions weighting, max aggregation, entropy, catastrophic forgetting.</a:t>
            </a:r>
            <a:endParaRPr/>
          </a:p>
          <a:p>
            <a:pPr indent="0" lvl="0" marL="0" rtl="0" algn="l">
              <a:spcBef>
                <a:spcPts val="0"/>
              </a:spcBef>
              <a:spcAft>
                <a:spcPts val="0"/>
              </a:spcAft>
              <a:buNone/>
            </a:pPr>
            <a:r>
              <a:rPr lang="en-GB"/>
              <a:t>Related work used entropy to calculate confidence</a:t>
            </a:r>
            <a:endParaRPr/>
          </a:p>
          <a:p>
            <a:pPr indent="0" lvl="0" marL="0" rtl="0" algn="l">
              <a:spcBef>
                <a:spcPts val="0"/>
              </a:spcBef>
              <a:spcAft>
                <a:spcPts val="0"/>
              </a:spcAft>
              <a:buNone/>
            </a:pPr>
            <a:r>
              <a:rPr lang="en-GB"/>
              <a:t>The classification work moved high confidence images to training data</a:t>
            </a:r>
            <a:endParaRPr/>
          </a:p>
          <a:p>
            <a:pPr indent="0" lvl="0" marL="0" rtl="0" algn="l">
              <a:spcBef>
                <a:spcPts val="0"/>
              </a:spcBef>
              <a:spcAft>
                <a:spcPts val="0"/>
              </a:spcAft>
              <a:buNone/>
            </a:pPr>
            <a:r>
              <a:rPr lang="en-GB"/>
              <a:t>Some of the work did active learning to adjust box positions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64919ae8d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64919ae8d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RCNN scans image with different size boxes (learned from training?)</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Makes a fixed number of proposals (in above example, 2k).  Our selected RCNN uses a maximum 100 proposals.</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All images are passed to neural network.</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RCNN – Pass the image into the CNN for each region (really slow)</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Fast RCNN – Pass the image into the CNN once, use the features from the pass using ROI pooling, select regions from there (faster)</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Faster RCNN – Do the same as Fast RCNN, but reusing already calculated data and a faster region finding algorithm (fastest)</a:t>
            </a:r>
            <a:endParaRPr sz="1200">
              <a:latin typeface="Calibri"/>
              <a:ea typeface="Calibri"/>
              <a:cs typeface="Calibri"/>
              <a:sym typeface="Calibri"/>
            </a:endParaRPr>
          </a:p>
          <a:p>
            <a:pPr indent="0" lvl="0" marL="0" rtl="0" algn="l">
              <a:spcBef>
                <a:spcPts val="0"/>
              </a:spcBef>
              <a:spcAft>
                <a:spcPts val="0"/>
              </a:spcAft>
              <a:buNone/>
            </a:pPr>
            <a:r>
              <a:t/>
            </a:r>
            <a:endParaRPr sz="1200"/>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SSD – Single Shot Detector</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Made for speed, 1 pass through the image.</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Image goes through different layers to detect different size objects.</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Traditionally struggles with smaller objects when using single layer, performing worse than RCNN but with much faster performance.</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Increasing the number of layers improved performance to beat RCNN in some competitions.</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Performed really slow on Albus when using batch size of 24 on resnet-50, uncertain why . . .</a:t>
            </a:r>
            <a:endParaRPr sz="1200">
              <a:latin typeface="Calibri"/>
              <a:ea typeface="Calibri"/>
              <a:cs typeface="Calibri"/>
              <a:sym typeface="Calibri"/>
            </a:endParaRPr>
          </a:p>
          <a:p>
            <a:pPr indent="0" lvl="0" marL="0" rtl="0" algn="l">
              <a:spcBef>
                <a:spcPts val="0"/>
              </a:spcBef>
              <a:spcAft>
                <a:spcPts val="0"/>
              </a:spcAft>
              <a:buNone/>
            </a:pPr>
            <a:r>
              <a:t/>
            </a:r>
            <a:endParaRPr sz="1200"/>
          </a:p>
          <a:p>
            <a:pPr indent="0" lvl="0" marL="0" rtl="0" algn="l">
              <a:spcBef>
                <a:spcPts val="0"/>
              </a:spcBef>
              <a:spcAft>
                <a:spcPts val="0"/>
              </a:spcAft>
              <a:buNone/>
            </a:pPr>
            <a:r>
              <a:rPr lang="en-GB">
                <a:latin typeface="Calibri"/>
                <a:ea typeface="Calibri"/>
                <a:cs typeface="Calibri"/>
                <a:sym typeface="Calibri"/>
              </a:rPr>
              <a:t>Both SSD and RCNN predict large number of boxes, and then only test the top X of them.  For our experiment, we used faster designs which meant a lower number of predicted boxes were tested.</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64919ae8d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64919ae8d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Inception – Go wider rather than deeper.  Do things in parallel instead of multiple layers.</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Relies on usage of 1x1 convolutions to reduce computational burden</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V2 is batch normalized, computing mean and standard deviations of each feature map and normalizing it at each output layer.</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V2 also recommends relying on multiple 3x3s rather than using 5x5 or 7x7.</a:t>
            </a:r>
            <a:endParaRPr sz="1200">
              <a:latin typeface="Calibri"/>
              <a:ea typeface="Calibri"/>
              <a:cs typeface="Calibri"/>
              <a:sym typeface="Calibri"/>
            </a:endParaRPr>
          </a:p>
          <a:p>
            <a:pPr indent="0" lvl="0" marL="0" rtl="0" algn="l">
              <a:spcBef>
                <a:spcPts val="0"/>
              </a:spcBef>
              <a:spcAft>
                <a:spcPts val="0"/>
              </a:spcAft>
              <a:buNone/>
            </a:pPr>
            <a:r>
              <a:t/>
            </a:r>
            <a:endParaRPr sz="1200"/>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Resnet is a residual neural network architecture.</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Memory in layer.</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Can overcome some problems of deeper architectures performing worse than networks with less layers.</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50 is the number of layers in the model of Resnet we tried</a:t>
            </a:r>
            <a:endParaRPr sz="1200">
              <a:latin typeface="Calibri"/>
              <a:ea typeface="Calibri"/>
              <a:cs typeface="Calibri"/>
              <a:sym typeface="Calibri"/>
            </a:endParaRPr>
          </a:p>
          <a:p>
            <a:pPr indent="0" lvl="0" marL="0" rtl="0" algn="l">
              <a:spcBef>
                <a:spcPts val="0"/>
              </a:spcBef>
              <a:spcAft>
                <a:spcPts val="0"/>
              </a:spcAft>
              <a:buNone/>
            </a:pPr>
            <a:r>
              <a:t/>
            </a:r>
            <a:endParaRPr sz="1200"/>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Based on Resnet and Inception (v4)</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GB" sz="1200">
                <a:latin typeface="Calibri"/>
                <a:ea typeface="Calibri"/>
                <a:cs typeface="Calibri"/>
                <a:sym typeface="Calibri"/>
              </a:rPr>
              <a:t>Mobilenet is a variation of Xception that is made to contain less parameters with a smaller footprint.</a:t>
            </a:r>
            <a:endParaRPr sz="1200">
              <a:latin typeface="Calibri"/>
              <a:ea typeface="Calibri"/>
              <a:cs typeface="Calibri"/>
              <a:sym typeface="Calibri"/>
            </a:endParaRPr>
          </a:p>
          <a:p>
            <a:pPr indent="0" lvl="0" marL="0" rtl="0" algn="l">
              <a:lnSpc>
                <a:spcPct val="115000"/>
              </a:lnSpc>
              <a:spcBef>
                <a:spcPts val="0"/>
              </a:spcBef>
              <a:spcAft>
                <a:spcPts val="0"/>
              </a:spcAft>
              <a:buNone/>
            </a:pPr>
            <a:r>
              <a:rPr lang="en-GB" sz="1200">
                <a:latin typeface="Calibri"/>
                <a:ea typeface="Calibri"/>
                <a:cs typeface="Calibri"/>
                <a:sym typeface="Calibri"/>
              </a:rPr>
              <a:t>Smaller size makes it good for running on mobile devices, although in some cases it has been shown to run slow.</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64919ae8d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64919ae8d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t>COCO – Common Objects in Context, competition hosted by Microsoft for object detection (and related concepts, such as object relationships and object concepts)</a:t>
            </a:r>
            <a:endParaRPr/>
          </a:p>
          <a:p>
            <a:pPr indent="0" lvl="0" marL="0" rtl="0" algn="l">
              <a:spcBef>
                <a:spcPts val="0"/>
              </a:spcBef>
              <a:spcAft>
                <a:spcPts val="0"/>
              </a:spcAft>
              <a:buClr>
                <a:srgbClr val="000000"/>
              </a:buClr>
              <a:buSzPts val="1100"/>
              <a:buFont typeface="Arial"/>
              <a:buNone/>
            </a:pPr>
            <a:r>
              <a:rPr lang="en-GB"/>
              <a:t>10 Food items – Cake, donut, pizza, hot dog, carrot, broccoli, orange, sandwich, apple, banana</a:t>
            </a:r>
            <a:endParaRPr/>
          </a:p>
          <a:p>
            <a:pPr indent="0" lvl="0" marL="0" rtl="0" algn="l">
              <a:spcBef>
                <a:spcPts val="0"/>
              </a:spcBef>
              <a:spcAft>
                <a:spcPts val="0"/>
              </a:spcAft>
              <a:buClr>
                <a:srgbClr val="000000"/>
              </a:buClr>
              <a:buSzPts val="1100"/>
              <a:buFont typeface="Arial"/>
              <a:buNone/>
            </a:pPr>
            <a:r>
              <a:rPr lang="en-GB"/>
              <a:t>Drink Related items – Cup, Wine Glass, Bottle</a:t>
            </a:r>
            <a:endParaRPr/>
          </a:p>
          <a:p>
            <a:pPr indent="0" lvl="0" marL="0" rtl="0" algn="l">
              <a:lnSpc>
                <a:spcPct val="107000"/>
              </a:lnSpc>
              <a:spcBef>
                <a:spcPts val="0"/>
              </a:spcBef>
              <a:spcAft>
                <a:spcPts val="0"/>
              </a:spcAft>
              <a:buClr>
                <a:srgbClr val="000000"/>
              </a:buClr>
              <a:buSzPts val="1100"/>
              <a:buFont typeface="Arial"/>
              <a:buNone/>
            </a:pPr>
            <a:r>
              <a:rPr lang="en-GB">
                <a:latin typeface="Calibri"/>
                <a:ea typeface="Calibri"/>
                <a:cs typeface="Calibri"/>
                <a:sym typeface="Calibri"/>
              </a:rPr>
              <a:t>mobilenet(21), ssd_res_fpn(35), inception(28), rcnn_res(30)</a:t>
            </a:r>
            <a:endParaRPr>
              <a:latin typeface="Calibri"/>
              <a:ea typeface="Calibri"/>
              <a:cs typeface="Calibri"/>
              <a:sym typeface="Calibri"/>
            </a:endParaRPr>
          </a:p>
          <a:p>
            <a:pPr indent="0" lvl="0" marL="0" rtl="0" algn="l">
              <a:lnSpc>
                <a:spcPct val="107000"/>
              </a:lnSpc>
              <a:spcBef>
                <a:spcPts val="0"/>
              </a:spcBef>
              <a:spcAft>
                <a:spcPts val="0"/>
              </a:spcAft>
              <a:buClr>
                <a:srgbClr val="000000"/>
              </a:buClr>
              <a:buSzPts val="1100"/>
              <a:buFont typeface="Arial"/>
              <a:buNone/>
            </a:pPr>
            <a:r>
              <a:rPr lang="en-GB">
                <a:latin typeface="Calibri"/>
                <a:ea typeface="Calibri"/>
                <a:cs typeface="Calibri"/>
                <a:sym typeface="Calibri"/>
              </a:rPr>
              <a:t>We looked into larger models as well.</a:t>
            </a:r>
            <a:endParaRPr>
              <a:latin typeface="Calibri"/>
              <a:ea typeface="Calibri"/>
              <a:cs typeface="Calibri"/>
              <a:sym typeface="Calibri"/>
            </a:endParaRPr>
          </a:p>
          <a:p>
            <a:pPr indent="0" lvl="0" marL="0" rtl="0" algn="l">
              <a:spcBef>
                <a:spcPts val="0"/>
              </a:spcBef>
              <a:spcAft>
                <a:spcPts val="0"/>
              </a:spcAft>
              <a:buNone/>
            </a:pPr>
            <a:r>
              <a:rPr lang="en-GB">
                <a:latin typeface="Calibri"/>
                <a:ea typeface="Calibri"/>
                <a:cs typeface="Calibri"/>
                <a:sym typeface="Calibri"/>
              </a:rPr>
              <a:t>           	Faster_rcnn_inception_resnet_v2_atrous_coco had an expected mAP of 37%, but would have taken 10 times longer to run.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6.jpg"/><Relationship Id="rId6" Type="http://schemas.openxmlformats.org/officeDocument/2006/relationships/image" Target="../media/image9.png"/><Relationship Id="rId7"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i.stack.imgur.com/5Sudf.jpg" TargetMode="External"/><Relationship Id="rId4" Type="http://schemas.openxmlformats.org/officeDocument/2006/relationships/hyperlink" Target="https://docs.microsoft.com/en-us/cognitive-toolkit/object-detection-using-fast-r-cnn" TargetMode="External"/><Relationship Id="rId5" Type="http://schemas.openxmlformats.org/officeDocument/2006/relationships/hyperlink" Target="https://medium.com/@jonathan_hui/ssd-object-detection-single-shot-multibox-detector-for-real-time-processing-9bd8deac0e06"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 Food Item Detection in Images</a:t>
            </a:r>
            <a:endParaRPr/>
          </a:p>
        </p:txBody>
      </p:sp>
      <p:sp>
        <p:nvSpPr>
          <p:cNvPr id="60" name="Google Shape;60;p1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
        <p:nvSpPr>
          <p:cNvPr id="61" name="Google Shape;61;p13"/>
          <p:cNvSpPr txBox="1"/>
          <p:nvPr/>
        </p:nvSpPr>
        <p:spPr>
          <a:xfrm>
            <a:off x="579450" y="3312300"/>
            <a:ext cx="4070400" cy="11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Average"/>
                <a:ea typeface="Average"/>
                <a:cs typeface="Average"/>
                <a:sym typeface="Average"/>
              </a:rPr>
              <a:t>Pooja Ghatge</a:t>
            </a:r>
            <a:endParaRPr sz="1800">
              <a:solidFill>
                <a:schemeClr val="dk1"/>
              </a:solidFill>
              <a:latin typeface="Average"/>
              <a:ea typeface="Average"/>
              <a:cs typeface="Average"/>
              <a:sym typeface="Average"/>
            </a:endParaRPr>
          </a:p>
          <a:p>
            <a:pPr indent="0" lvl="0" marL="0" rtl="0" algn="l">
              <a:spcBef>
                <a:spcPts val="0"/>
              </a:spcBef>
              <a:spcAft>
                <a:spcPts val="0"/>
              </a:spcAft>
              <a:buNone/>
            </a:pPr>
            <a:r>
              <a:rPr lang="en-GB" sz="1800">
                <a:solidFill>
                  <a:schemeClr val="dk1"/>
                </a:solidFill>
                <a:latin typeface="Average"/>
                <a:ea typeface="Average"/>
                <a:cs typeface="Average"/>
                <a:sym typeface="Average"/>
              </a:rPr>
              <a:t>Department of Informatics and Networked Systems </a:t>
            </a:r>
            <a:endParaRPr sz="1800">
              <a:solidFill>
                <a:schemeClr val="dk1"/>
              </a:solidFill>
              <a:latin typeface="Average"/>
              <a:ea typeface="Average"/>
              <a:cs typeface="Average"/>
              <a:sym typeface="Average"/>
            </a:endParaRPr>
          </a:p>
        </p:txBody>
      </p:sp>
      <p:sp>
        <p:nvSpPr>
          <p:cNvPr id="62" name="Google Shape;62;p13"/>
          <p:cNvSpPr txBox="1"/>
          <p:nvPr/>
        </p:nvSpPr>
        <p:spPr>
          <a:xfrm>
            <a:off x="4692825" y="3312300"/>
            <a:ext cx="4206300" cy="11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latin typeface="Average"/>
                <a:ea typeface="Average"/>
                <a:cs typeface="Average"/>
                <a:sym typeface="Average"/>
              </a:rPr>
              <a:t>Brandan Dunham</a:t>
            </a:r>
            <a:endParaRPr sz="1800">
              <a:solidFill>
                <a:schemeClr val="dk1"/>
              </a:solidFill>
              <a:latin typeface="Average"/>
              <a:ea typeface="Average"/>
              <a:cs typeface="Average"/>
              <a:sym typeface="Average"/>
            </a:endParaRPr>
          </a:p>
          <a:p>
            <a:pPr indent="0" lvl="0" marL="0" rtl="0" algn="l">
              <a:spcBef>
                <a:spcPts val="0"/>
              </a:spcBef>
              <a:spcAft>
                <a:spcPts val="0"/>
              </a:spcAft>
              <a:buNone/>
            </a:pPr>
            <a:r>
              <a:rPr lang="en-GB" sz="1800">
                <a:solidFill>
                  <a:schemeClr val="dk1"/>
                </a:solidFill>
                <a:latin typeface="Average"/>
                <a:ea typeface="Average"/>
                <a:cs typeface="Average"/>
                <a:sym typeface="Average"/>
              </a:rPr>
              <a:t>Department of Biomedical Informatics</a:t>
            </a:r>
            <a:endParaRPr sz="1800">
              <a:solidFill>
                <a:schemeClr val="dk1"/>
              </a:solidFill>
              <a:latin typeface="Average"/>
              <a:ea typeface="Average"/>
              <a:cs typeface="Average"/>
              <a:sym typeface="Average"/>
            </a:endParaRPr>
          </a:p>
        </p:txBody>
      </p:sp>
      <p:sp>
        <p:nvSpPr>
          <p:cNvPr id="63" name="Google Shape;63;p13"/>
          <p:cNvSpPr txBox="1"/>
          <p:nvPr/>
        </p:nvSpPr>
        <p:spPr>
          <a:xfrm>
            <a:off x="128800" y="4708450"/>
            <a:ext cx="62880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Average"/>
                <a:ea typeface="Average"/>
                <a:cs typeface="Average"/>
                <a:sym typeface="Average"/>
              </a:rPr>
              <a:t>Final Project Presentation: Scalable Machine Learning for Big Data Biology</a:t>
            </a:r>
            <a:endParaRPr>
              <a:solidFill>
                <a:srgbClr val="FFFFFF"/>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311700" y="88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Data</a:t>
            </a:r>
            <a:endParaRPr sz="2400"/>
          </a:p>
        </p:txBody>
      </p:sp>
      <p:pic>
        <p:nvPicPr>
          <p:cNvPr id="153" name="Google Shape;153;p22"/>
          <p:cNvPicPr preferRelativeResize="0"/>
          <p:nvPr/>
        </p:nvPicPr>
        <p:blipFill rotWithShape="1">
          <a:blip r:embed="rId3">
            <a:alphaModFix/>
          </a:blip>
          <a:srcRect b="0" l="0" r="0" t="0"/>
          <a:stretch/>
        </p:blipFill>
        <p:spPr>
          <a:xfrm>
            <a:off x="4868025" y="661250"/>
            <a:ext cx="3964275" cy="4058376"/>
          </a:xfrm>
          <a:prstGeom prst="rect">
            <a:avLst/>
          </a:prstGeom>
          <a:noFill/>
          <a:ln>
            <a:noFill/>
          </a:ln>
        </p:spPr>
      </p:pic>
      <p:sp>
        <p:nvSpPr>
          <p:cNvPr id="154" name="Google Shape;154;p22"/>
          <p:cNvSpPr txBox="1"/>
          <p:nvPr/>
        </p:nvSpPr>
        <p:spPr>
          <a:xfrm>
            <a:off x="311700" y="878350"/>
            <a:ext cx="4556400" cy="400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1800">
                <a:solidFill>
                  <a:schemeClr val="dk1"/>
                </a:solidFill>
                <a:latin typeface="Average"/>
                <a:ea typeface="Average"/>
                <a:cs typeface="Average"/>
                <a:sym typeface="Average"/>
              </a:rPr>
              <a:t>Data source: Open Images Dataset V4</a:t>
            </a:r>
            <a:endParaRPr sz="1800">
              <a:solidFill>
                <a:schemeClr val="dk1"/>
              </a:solidFill>
              <a:latin typeface="Average"/>
              <a:ea typeface="Average"/>
              <a:cs typeface="Average"/>
              <a:sym typeface="Average"/>
            </a:endParaRPr>
          </a:p>
          <a:p>
            <a:pPr indent="0" lvl="0" marL="0" rtl="0" algn="l">
              <a:lnSpc>
                <a:spcPct val="115000"/>
              </a:lnSpc>
              <a:spcBef>
                <a:spcPts val="0"/>
              </a:spcBef>
              <a:spcAft>
                <a:spcPts val="0"/>
              </a:spcAft>
              <a:buClr>
                <a:srgbClr val="000000"/>
              </a:buClr>
              <a:buSzPts val="1100"/>
              <a:buFont typeface="Arial"/>
              <a:buNone/>
            </a:pPr>
            <a:r>
              <a:t/>
            </a:r>
            <a:endParaRPr sz="1800">
              <a:solidFill>
                <a:schemeClr val="dk1"/>
              </a:solidFill>
              <a:latin typeface="Average"/>
              <a:ea typeface="Average"/>
              <a:cs typeface="Average"/>
              <a:sym typeface="Average"/>
            </a:endParaRPr>
          </a:p>
          <a:p>
            <a:pPr indent="0" lvl="0" marL="0" rtl="0" algn="l">
              <a:lnSpc>
                <a:spcPct val="115000"/>
              </a:lnSpc>
              <a:spcBef>
                <a:spcPts val="0"/>
              </a:spcBef>
              <a:spcAft>
                <a:spcPts val="0"/>
              </a:spcAft>
              <a:buClr>
                <a:srgbClr val="000000"/>
              </a:buClr>
              <a:buSzPts val="1100"/>
              <a:buFont typeface="Arial"/>
              <a:buNone/>
            </a:pPr>
            <a:r>
              <a:rPr lang="en-GB" sz="1800">
                <a:solidFill>
                  <a:schemeClr val="dk1"/>
                </a:solidFill>
                <a:latin typeface="Average"/>
                <a:ea typeface="Average"/>
                <a:cs typeface="Average"/>
                <a:sym typeface="Average"/>
              </a:rPr>
              <a:t>Data Size: </a:t>
            </a:r>
            <a:endParaRPr sz="1800">
              <a:solidFill>
                <a:schemeClr val="dk1"/>
              </a:solidFill>
              <a:latin typeface="Average"/>
              <a:ea typeface="Average"/>
              <a:cs typeface="Average"/>
              <a:sym typeface="Average"/>
            </a:endParaRPr>
          </a:p>
          <a:p>
            <a:pPr indent="0" lvl="0" marL="0" rtl="0" algn="l">
              <a:lnSpc>
                <a:spcPct val="115000"/>
              </a:lnSpc>
              <a:spcBef>
                <a:spcPts val="0"/>
              </a:spcBef>
              <a:spcAft>
                <a:spcPts val="0"/>
              </a:spcAft>
              <a:buClr>
                <a:srgbClr val="000000"/>
              </a:buClr>
              <a:buSzPts val="1100"/>
              <a:buFont typeface="Arial"/>
              <a:buNone/>
            </a:pPr>
            <a:r>
              <a:rPr lang="en-GB" sz="1800">
                <a:solidFill>
                  <a:schemeClr val="dk1"/>
                </a:solidFill>
                <a:latin typeface="Average"/>
                <a:ea typeface="Average"/>
                <a:cs typeface="Average"/>
                <a:sym typeface="Average"/>
              </a:rPr>
              <a:t>Number of images: 50,632 (train)</a:t>
            </a:r>
            <a:endParaRPr sz="1800">
              <a:solidFill>
                <a:schemeClr val="dk1"/>
              </a:solidFill>
              <a:latin typeface="Average"/>
              <a:ea typeface="Average"/>
              <a:cs typeface="Average"/>
              <a:sym typeface="Average"/>
            </a:endParaRPr>
          </a:p>
          <a:p>
            <a:pPr indent="0" lvl="0" marL="0" rtl="0" algn="l">
              <a:lnSpc>
                <a:spcPct val="115000"/>
              </a:lnSpc>
              <a:spcBef>
                <a:spcPts val="0"/>
              </a:spcBef>
              <a:spcAft>
                <a:spcPts val="0"/>
              </a:spcAft>
              <a:buClr>
                <a:srgbClr val="000000"/>
              </a:buClr>
              <a:buSzPts val="1100"/>
              <a:buFont typeface="Arial"/>
              <a:buNone/>
            </a:pPr>
            <a:r>
              <a:rPr lang="en-GB" sz="1800">
                <a:solidFill>
                  <a:schemeClr val="dk1"/>
                </a:solidFill>
                <a:latin typeface="Average"/>
                <a:ea typeface="Average"/>
                <a:cs typeface="Average"/>
                <a:sym typeface="Average"/>
              </a:rPr>
              <a:t>Annotated object in images: 142,2454 (train)</a:t>
            </a:r>
            <a:endParaRPr sz="1800">
              <a:solidFill>
                <a:schemeClr val="dk1"/>
              </a:solidFill>
              <a:latin typeface="Average"/>
              <a:ea typeface="Average"/>
              <a:cs typeface="Average"/>
              <a:sym typeface="Average"/>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FFFFFF"/>
              </a:solidFill>
              <a:latin typeface="Average"/>
              <a:ea typeface="Average"/>
              <a:cs typeface="Average"/>
              <a:sym typeface="Average"/>
            </a:endParaRPr>
          </a:p>
          <a:p>
            <a:pPr indent="0" lvl="0" marL="0" rtl="0" algn="l">
              <a:lnSpc>
                <a:spcPct val="115000"/>
              </a:lnSpc>
              <a:spcBef>
                <a:spcPts val="0"/>
              </a:spcBef>
              <a:spcAft>
                <a:spcPts val="0"/>
              </a:spcAft>
              <a:buClr>
                <a:srgbClr val="000000"/>
              </a:buClr>
              <a:buSzPts val="1100"/>
              <a:buFont typeface="Arial"/>
              <a:buNone/>
            </a:pPr>
            <a:r>
              <a:rPr lang="en-GB" sz="1800">
                <a:solidFill>
                  <a:srgbClr val="FFFFFF"/>
                </a:solidFill>
                <a:latin typeface="Average"/>
                <a:ea typeface="Average"/>
                <a:cs typeface="Average"/>
                <a:sym typeface="Average"/>
              </a:rPr>
              <a:t>1) 86 GB (training images) </a:t>
            </a:r>
            <a:endParaRPr sz="1800">
              <a:solidFill>
                <a:srgbClr val="FFFFFF"/>
              </a:solidFill>
              <a:latin typeface="Average"/>
              <a:ea typeface="Average"/>
              <a:cs typeface="Average"/>
              <a:sym typeface="Average"/>
            </a:endParaRPr>
          </a:p>
          <a:p>
            <a:pPr indent="0" lvl="0" marL="0" rtl="0" algn="l">
              <a:lnSpc>
                <a:spcPct val="115000"/>
              </a:lnSpc>
              <a:spcBef>
                <a:spcPts val="0"/>
              </a:spcBef>
              <a:spcAft>
                <a:spcPts val="0"/>
              </a:spcAft>
              <a:buClr>
                <a:srgbClr val="000000"/>
              </a:buClr>
              <a:buSzPts val="1100"/>
              <a:buFont typeface="Arial"/>
              <a:buNone/>
            </a:pPr>
            <a:r>
              <a:rPr lang="en-GB" sz="1800">
                <a:solidFill>
                  <a:srgbClr val="FFFFFF"/>
                </a:solidFill>
                <a:latin typeface="Average"/>
                <a:ea typeface="Average"/>
                <a:cs typeface="Average"/>
                <a:sym typeface="Average"/>
              </a:rPr>
              <a:t>2) 12 GB (test images) </a:t>
            </a:r>
            <a:endParaRPr sz="1800">
              <a:solidFill>
                <a:srgbClr val="FFFFFF"/>
              </a:solidFill>
              <a:latin typeface="Average"/>
              <a:ea typeface="Average"/>
              <a:cs typeface="Average"/>
              <a:sym typeface="Average"/>
            </a:endParaRPr>
          </a:p>
          <a:p>
            <a:pPr indent="0" lvl="0" marL="0" rtl="0" algn="l">
              <a:lnSpc>
                <a:spcPct val="115000"/>
              </a:lnSpc>
              <a:spcBef>
                <a:spcPts val="0"/>
              </a:spcBef>
              <a:spcAft>
                <a:spcPts val="0"/>
              </a:spcAft>
              <a:buClr>
                <a:srgbClr val="000000"/>
              </a:buClr>
              <a:buSzPts val="1100"/>
              <a:buFont typeface="Arial"/>
              <a:buNone/>
            </a:pPr>
            <a:r>
              <a:rPr lang="en-GB" sz="1800">
                <a:solidFill>
                  <a:srgbClr val="FFFFFF"/>
                </a:solidFill>
                <a:latin typeface="Average"/>
                <a:ea typeface="Average"/>
                <a:cs typeface="Average"/>
                <a:sym typeface="Average"/>
              </a:rPr>
              <a:t>3) 4 GB (validation images)</a:t>
            </a:r>
            <a:endParaRPr sz="1800">
              <a:solidFill>
                <a:srgbClr val="FFFFFF"/>
              </a:solidFill>
              <a:latin typeface="Average"/>
              <a:ea typeface="Average"/>
              <a:cs typeface="Average"/>
              <a:sym typeface="Average"/>
            </a:endParaRPr>
          </a:p>
          <a:p>
            <a:pPr indent="0" lvl="0" marL="0" rtl="0" algn="l">
              <a:lnSpc>
                <a:spcPct val="115000"/>
              </a:lnSpc>
              <a:spcBef>
                <a:spcPts val="0"/>
              </a:spcBef>
              <a:spcAft>
                <a:spcPts val="0"/>
              </a:spcAft>
              <a:buNone/>
            </a:pPr>
            <a:r>
              <a:t/>
            </a:r>
            <a:endParaRPr sz="1800">
              <a:solidFill>
                <a:srgbClr val="FFFFFF"/>
              </a:solidFill>
              <a:latin typeface="Average"/>
              <a:ea typeface="Average"/>
              <a:cs typeface="Average"/>
              <a:sym typeface="Average"/>
            </a:endParaRPr>
          </a:p>
          <a:p>
            <a:pPr indent="0" lvl="0" marL="0" rtl="0" algn="l">
              <a:lnSpc>
                <a:spcPct val="115000"/>
              </a:lnSpc>
              <a:spcBef>
                <a:spcPts val="0"/>
              </a:spcBef>
              <a:spcAft>
                <a:spcPts val="0"/>
              </a:spcAft>
              <a:buNone/>
            </a:pPr>
            <a:r>
              <a:rPr lang="en-GB" sz="1800">
                <a:solidFill>
                  <a:srgbClr val="FFFFFF"/>
                </a:solidFill>
                <a:latin typeface="Average"/>
                <a:ea typeface="Average"/>
                <a:cs typeface="Average"/>
                <a:sym typeface="Average"/>
              </a:rPr>
              <a:t>Number of classes: 70</a:t>
            </a:r>
            <a:endParaRPr sz="1800">
              <a:solidFill>
                <a:srgbClr val="FFFFFF"/>
              </a:solidFill>
              <a:latin typeface="Average"/>
              <a:ea typeface="Average"/>
              <a:cs typeface="Average"/>
              <a:sym typeface="Average"/>
            </a:endParaRPr>
          </a:p>
          <a:p>
            <a:pPr indent="0" lvl="0" marL="0" rtl="0" algn="l">
              <a:lnSpc>
                <a:spcPct val="115000"/>
              </a:lnSpc>
              <a:spcBef>
                <a:spcPts val="0"/>
              </a:spcBef>
              <a:spcAft>
                <a:spcPts val="0"/>
              </a:spcAft>
              <a:buNone/>
            </a:pPr>
            <a:r>
              <a:t/>
            </a:r>
            <a:endParaRPr sz="1800">
              <a:solidFill>
                <a:srgbClr val="FFFFFF"/>
              </a:solidFill>
              <a:latin typeface="Average"/>
              <a:ea typeface="Average"/>
              <a:cs typeface="Average"/>
              <a:sym typeface="Average"/>
            </a:endParaRPr>
          </a:p>
        </p:txBody>
      </p:sp>
      <p:sp>
        <p:nvSpPr>
          <p:cNvPr id="155" name="Google Shape;155;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Preprocessing</a:t>
            </a:r>
            <a:endParaRPr sz="2400"/>
          </a:p>
        </p:txBody>
      </p:sp>
      <p:sp>
        <p:nvSpPr>
          <p:cNvPr id="161" name="Google Shape;161;p23"/>
          <p:cNvSpPr/>
          <p:nvPr/>
        </p:nvSpPr>
        <p:spPr>
          <a:xfrm>
            <a:off x="607575" y="1382225"/>
            <a:ext cx="2004900" cy="80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GB" sz="1800">
                <a:latin typeface="Calibri"/>
                <a:ea typeface="Calibri"/>
                <a:cs typeface="Calibri"/>
                <a:sym typeface="Calibri"/>
              </a:rPr>
              <a:t>50632 Images, 142254 annotations</a:t>
            </a:r>
            <a:endParaRPr sz="1800">
              <a:latin typeface="Calibri"/>
              <a:ea typeface="Calibri"/>
              <a:cs typeface="Calibri"/>
              <a:sym typeface="Calibri"/>
            </a:endParaRPr>
          </a:p>
        </p:txBody>
      </p:sp>
      <p:sp>
        <p:nvSpPr>
          <p:cNvPr id="162" name="Google Shape;162;p23"/>
          <p:cNvSpPr/>
          <p:nvPr/>
        </p:nvSpPr>
        <p:spPr>
          <a:xfrm>
            <a:off x="3326475" y="1382225"/>
            <a:ext cx="2141700" cy="71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GB" sz="1800">
                <a:latin typeface="Calibri"/>
                <a:ea typeface="Calibri"/>
                <a:cs typeface="Calibri"/>
                <a:sym typeface="Calibri"/>
              </a:rPr>
              <a:t>40762 Images, 70648 annotations </a:t>
            </a:r>
            <a:endParaRPr sz="1800">
              <a:latin typeface="Calibri"/>
              <a:ea typeface="Calibri"/>
              <a:cs typeface="Calibri"/>
              <a:sym typeface="Calibri"/>
            </a:endParaRPr>
          </a:p>
        </p:txBody>
      </p:sp>
      <p:sp>
        <p:nvSpPr>
          <p:cNvPr id="163" name="Google Shape;163;p23"/>
          <p:cNvSpPr/>
          <p:nvPr/>
        </p:nvSpPr>
        <p:spPr>
          <a:xfrm>
            <a:off x="6015000" y="1412600"/>
            <a:ext cx="2582100" cy="80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GB" sz="1800">
                <a:latin typeface="Calibri"/>
                <a:ea typeface="Calibri"/>
                <a:cs typeface="Calibri"/>
                <a:sym typeface="Calibri"/>
              </a:rPr>
              <a:t>39439 Images, 68470 annotations </a:t>
            </a:r>
            <a:endParaRPr sz="1800">
              <a:latin typeface="Calibri"/>
              <a:ea typeface="Calibri"/>
              <a:cs typeface="Calibri"/>
              <a:sym typeface="Calibri"/>
            </a:endParaRPr>
          </a:p>
        </p:txBody>
      </p:sp>
      <p:sp>
        <p:nvSpPr>
          <p:cNvPr id="164" name="Google Shape;164;p23"/>
          <p:cNvSpPr/>
          <p:nvPr/>
        </p:nvSpPr>
        <p:spPr>
          <a:xfrm>
            <a:off x="702675" y="3235325"/>
            <a:ext cx="1439100" cy="113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GB" sz="1800">
                <a:latin typeface="Calibri"/>
                <a:ea typeface="Calibri"/>
                <a:cs typeface="Calibri"/>
                <a:sym typeface="Calibri"/>
              </a:rPr>
              <a:t>Filter small boxes</a:t>
            </a:r>
            <a:endParaRPr sz="1800">
              <a:latin typeface="Calibri"/>
              <a:ea typeface="Calibri"/>
              <a:cs typeface="Calibri"/>
              <a:sym typeface="Calibri"/>
            </a:endParaRPr>
          </a:p>
        </p:txBody>
      </p:sp>
      <p:sp>
        <p:nvSpPr>
          <p:cNvPr id="165" name="Google Shape;165;p23"/>
          <p:cNvSpPr/>
          <p:nvPr/>
        </p:nvSpPr>
        <p:spPr>
          <a:xfrm>
            <a:off x="3095825" y="3377825"/>
            <a:ext cx="1636800" cy="99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Calibri"/>
                <a:ea typeface="Calibri"/>
                <a:cs typeface="Calibri"/>
                <a:sym typeface="Calibri"/>
              </a:rPr>
              <a:t>Filter depictions</a:t>
            </a:r>
            <a:endParaRPr sz="1800">
              <a:latin typeface="Calibri"/>
              <a:ea typeface="Calibri"/>
              <a:cs typeface="Calibri"/>
              <a:sym typeface="Calibri"/>
            </a:endParaRPr>
          </a:p>
          <a:p>
            <a:pPr indent="0" lvl="0" marL="0" rtl="0" algn="ctr">
              <a:lnSpc>
                <a:spcPct val="115000"/>
              </a:lnSpc>
              <a:spcBef>
                <a:spcPts val="0"/>
              </a:spcBef>
              <a:spcAft>
                <a:spcPts val="0"/>
              </a:spcAft>
              <a:buClr>
                <a:srgbClr val="000000"/>
              </a:buClr>
              <a:buSzPts val="1100"/>
              <a:buFont typeface="Arial"/>
              <a:buNone/>
            </a:pPr>
            <a:r>
              <a:t/>
            </a:r>
            <a:endParaRPr>
              <a:latin typeface="Calibri"/>
              <a:ea typeface="Calibri"/>
              <a:cs typeface="Calibri"/>
              <a:sym typeface="Calibri"/>
            </a:endParaRPr>
          </a:p>
        </p:txBody>
      </p:sp>
      <p:sp>
        <p:nvSpPr>
          <p:cNvPr id="166" name="Google Shape;166;p23"/>
          <p:cNvSpPr/>
          <p:nvPr/>
        </p:nvSpPr>
        <p:spPr>
          <a:xfrm>
            <a:off x="5686675" y="3306575"/>
            <a:ext cx="2582100" cy="113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GB" sz="1800">
                <a:latin typeface="Calibri"/>
                <a:ea typeface="Calibri"/>
                <a:cs typeface="Calibri"/>
                <a:sym typeface="Calibri"/>
              </a:rPr>
              <a:t>Filter Images that couldn’t load</a:t>
            </a:r>
            <a:endParaRPr sz="1800">
              <a:latin typeface="Calibri"/>
              <a:ea typeface="Calibri"/>
              <a:cs typeface="Calibri"/>
              <a:sym typeface="Calibri"/>
            </a:endParaRPr>
          </a:p>
        </p:txBody>
      </p:sp>
      <p:sp>
        <p:nvSpPr>
          <p:cNvPr id="167" name="Google Shape;167;p23"/>
          <p:cNvSpPr/>
          <p:nvPr/>
        </p:nvSpPr>
        <p:spPr>
          <a:xfrm>
            <a:off x="1033275" y="2308775"/>
            <a:ext cx="777900" cy="804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rot="-2700000">
            <a:off x="5052574" y="2235434"/>
            <a:ext cx="778100" cy="136613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3326475" y="2238725"/>
            <a:ext cx="937200" cy="996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6638275" y="2316279"/>
            <a:ext cx="668100" cy="919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2229850" y="3491525"/>
            <a:ext cx="777900" cy="62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265650" y="4516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1800">
                <a:latin typeface="Average"/>
                <a:ea typeface="Average"/>
                <a:cs typeface="Average"/>
                <a:sym typeface="Average"/>
              </a:rPr>
              <a:t>Algorithm Used:  faster_rcnn_inception_v2_coco model </a:t>
            </a:r>
            <a:endParaRPr/>
          </a:p>
        </p:txBody>
      </p:sp>
      <p:sp>
        <p:nvSpPr>
          <p:cNvPr id="178" name="Google Shape;178;p24"/>
          <p:cNvSpPr txBox="1"/>
          <p:nvPr>
            <p:ph idx="1" type="body"/>
          </p:nvPr>
        </p:nvSpPr>
        <p:spPr>
          <a:xfrm>
            <a:off x="80375" y="10243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lang="en-GB">
                <a:solidFill>
                  <a:schemeClr val="dk1"/>
                </a:solidFill>
              </a:rPr>
              <a:t> The model was trained using following 3 train datasets:</a:t>
            </a:r>
            <a:endParaRPr>
              <a:solidFill>
                <a:schemeClr val="dk1"/>
              </a:solidFill>
            </a:endParaRPr>
          </a:p>
        </p:txBody>
      </p:sp>
      <p:graphicFrame>
        <p:nvGraphicFramePr>
          <p:cNvPr id="179" name="Google Shape;179;p24"/>
          <p:cNvGraphicFramePr/>
          <p:nvPr/>
        </p:nvGraphicFramePr>
        <p:xfrm>
          <a:off x="265650" y="1703272"/>
          <a:ext cx="3000000" cy="3000000"/>
        </p:xfrm>
        <a:graphic>
          <a:graphicData uri="http://schemas.openxmlformats.org/drawingml/2006/table">
            <a:tbl>
              <a:tblPr>
                <a:noFill/>
                <a:tableStyleId>{AE69B33A-57D7-4651-96BB-11F51B42866A}</a:tableStyleId>
              </a:tblPr>
              <a:tblGrid>
                <a:gridCol w="1463875"/>
                <a:gridCol w="1797450"/>
                <a:gridCol w="1903800"/>
                <a:gridCol w="3143100"/>
              </a:tblGrid>
              <a:tr h="421025">
                <a:tc>
                  <a:txBody>
                    <a:bodyPr>
                      <a:noAutofit/>
                    </a:bodyPr>
                    <a:lstStyle/>
                    <a:p>
                      <a:pPr indent="0" lvl="0" marL="0" rtl="0" algn="l">
                        <a:spcBef>
                          <a:spcPts val="0"/>
                        </a:spcBef>
                        <a:spcAft>
                          <a:spcPts val="0"/>
                        </a:spcAft>
                        <a:buNone/>
                      </a:pPr>
                      <a:r>
                        <a:t/>
                      </a:r>
                      <a:endParaRPr sz="1800">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GB" sz="1800">
                          <a:solidFill>
                            <a:schemeClr val="dk1"/>
                          </a:solidFill>
                          <a:latin typeface="Average"/>
                          <a:ea typeface="Average"/>
                          <a:cs typeface="Average"/>
                          <a:sym typeface="Average"/>
                        </a:rPr>
                        <a:t>Full Dataset</a:t>
                      </a:r>
                      <a:endParaRPr sz="1800">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GB" sz="1800">
                          <a:solidFill>
                            <a:schemeClr val="dk1"/>
                          </a:solidFill>
                          <a:latin typeface="Average"/>
                          <a:ea typeface="Average"/>
                          <a:cs typeface="Average"/>
                          <a:sym typeface="Average"/>
                        </a:rPr>
                        <a:t>Balanced </a:t>
                      </a:r>
                      <a:r>
                        <a:rPr lang="en-GB" sz="1800">
                          <a:solidFill>
                            <a:schemeClr val="dk1"/>
                          </a:solidFill>
                          <a:latin typeface="Average"/>
                          <a:ea typeface="Average"/>
                          <a:cs typeface="Average"/>
                          <a:sym typeface="Average"/>
                        </a:rPr>
                        <a:t>Dataset</a:t>
                      </a:r>
                      <a:endParaRPr sz="1800">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GB" sz="1800">
                          <a:solidFill>
                            <a:schemeClr val="dk1"/>
                          </a:solidFill>
                          <a:latin typeface="Average"/>
                          <a:ea typeface="Average"/>
                          <a:cs typeface="Average"/>
                          <a:sym typeface="Average"/>
                        </a:rPr>
                        <a:t>Active </a:t>
                      </a:r>
                      <a:r>
                        <a:rPr lang="en-GB" sz="1800">
                          <a:solidFill>
                            <a:schemeClr val="dk1"/>
                          </a:solidFill>
                          <a:latin typeface="Average"/>
                          <a:ea typeface="Average"/>
                          <a:cs typeface="Average"/>
                          <a:sym typeface="Average"/>
                        </a:rPr>
                        <a:t>Dataset</a:t>
                      </a:r>
                      <a:endParaRPr sz="1800">
                        <a:solidFill>
                          <a:schemeClr val="dk1"/>
                        </a:solidFill>
                        <a:latin typeface="Average"/>
                        <a:ea typeface="Average"/>
                        <a:cs typeface="Average"/>
                        <a:sym typeface="Average"/>
                      </a:endParaRPr>
                    </a:p>
                  </a:txBody>
                  <a:tcPr marT="91425" marB="91425" marR="91425" marL="91425"/>
                </a:tc>
              </a:tr>
              <a:tr h="2089475">
                <a:tc>
                  <a:txBody>
                    <a:bodyPr>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Images</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All images in train data were used.</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2</a:t>
                      </a:r>
                      <a:r>
                        <a:rPr lang="en-GB">
                          <a:solidFill>
                            <a:schemeClr val="dk1"/>
                          </a:solidFill>
                          <a:latin typeface="Average"/>
                          <a:ea typeface="Average"/>
                          <a:cs typeface="Average"/>
                          <a:sym typeface="Average"/>
                        </a:rPr>
                        <a:t>00 per class, or all of the images if the class has less than 200 annotations.</a:t>
                      </a:r>
                      <a:endParaRPr>
                        <a:solidFill>
                          <a:schemeClr val="dk1"/>
                        </a:solidFill>
                        <a:latin typeface="Average"/>
                        <a:ea typeface="Average"/>
                        <a:cs typeface="Average"/>
                        <a:sym typeface="Average"/>
                      </a:endParaRPr>
                    </a:p>
                  </a:txBody>
                  <a:tcPr marT="91425" marB="91425" marR="91425" marL="91425"/>
                </a:tc>
                <a:tc>
                  <a:txBody>
                    <a:bodyPr>
                      <a:noAutofit/>
                    </a:bodyPr>
                    <a:lstStyle/>
                    <a:p>
                      <a:pPr indent="0" lvl="0" marL="0" rtl="0" algn="l">
                        <a:spcBef>
                          <a:spcPts val="0"/>
                        </a:spcBef>
                        <a:spcAft>
                          <a:spcPts val="0"/>
                        </a:spcAft>
                        <a:buNone/>
                      </a:pPr>
                      <a:r>
                        <a:rPr lang="en-GB">
                          <a:solidFill>
                            <a:schemeClr val="dk1"/>
                          </a:solidFill>
                          <a:latin typeface="Average"/>
                          <a:ea typeface="Average"/>
                          <a:cs typeface="Average"/>
                          <a:sym typeface="Average"/>
                        </a:rPr>
                        <a:t>The train data is divided into 5 sets. </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GB">
                          <a:solidFill>
                            <a:schemeClr val="dk1"/>
                          </a:solidFill>
                          <a:latin typeface="Average"/>
                          <a:ea typeface="Average"/>
                          <a:cs typeface="Average"/>
                          <a:sym typeface="Average"/>
                        </a:rPr>
                        <a:t>The first set : 75 images per class or 75% images of a class whichever is the smaller.</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GB">
                          <a:solidFill>
                            <a:schemeClr val="dk1"/>
                          </a:solidFill>
                          <a:latin typeface="Average"/>
                          <a:ea typeface="Average"/>
                          <a:cs typeface="Average"/>
                          <a:sym typeface="Average"/>
                        </a:rPr>
                        <a:t>The next four sets: Randomly sample remaining images into 4 sets without replacement.</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p>
                      <a:pPr indent="0" lvl="0" marL="0" rtl="0" algn="l">
                        <a:spcBef>
                          <a:spcPts val="0"/>
                        </a:spcBef>
                        <a:spcAft>
                          <a:spcPts val="0"/>
                        </a:spcAft>
                        <a:buNone/>
                      </a:pPr>
                      <a:r>
                        <a:t/>
                      </a:r>
                      <a:endParaRPr>
                        <a:solidFill>
                          <a:schemeClr val="dk1"/>
                        </a:solidFill>
                        <a:latin typeface="Average"/>
                        <a:ea typeface="Average"/>
                        <a:cs typeface="Average"/>
                        <a:sym typeface="Average"/>
                      </a:endParaRPr>
                    </a:p>
                  </a:txBody>
                  <a:tcPr marT="91425" marB="91425" marR="91425" marL="91425"/>
                </a:tc>
              </a:tr>
            </a:tbl>
          </a:graphicData>
        </a:graphic>
      </p:graphicFrame>
      <p:sp>
        <p:nvSpPr>
          <p:cNvPr id="180" name="Google Shape;180;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solidFill>
                  <a:schemeClr val="dk1"/>
                </a:solidFill>
              </a:rPr>
              <a:t>‹#›</a:t>
            </a:fld>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Simulating Active Learning</a:t>
            </a:r>
            <a:endParaRPr sz="2400"/>
          </a:p>
        </p:txBody>
      </p:sp>
      <p:sp>
        <p:nvSpPr>
          <p:cNvPr id="186" name="Google Shape;186;p25"/>
          <p:cNvSpPr/>
          <p:nvPr/>
        </p:nvSpPr>
        <p:spPr>
          <a:xfrm>
            <a:off x="201300" y="1203025"/>
            <a:ext cx="1181400" cy="68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(1st set of the 5 train sets)</a:t>
            </a:r>
            <a:endParaRPr/>
          </a:p>
        </p:txBody>
      </p:sp>
      <p:sp>
        <p:nvSpPr>
          <p:cNvPr id="187" name="Google Shape;187;p25"/>
          <p:cNvSpPr/>
          <p:nvPr/>
        </p:nvSpPr>
        <p:spPr>
          <a:xfrm>
            <a:off x="1787513" y="1207175"/>
            <a:ext cx="9330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7306800" y="1017725"/>
            <a:ext cx="1387200" cy="89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3 hours training</a:t>
            </a:r>
            <a:endParaRPr/>
          </a:p>
        </p:txBody>
      </p:sp>
      <p:sp>
        <p:nvSpPr>
          <p:cNvPr id="189" name="Google Shape;189;p25"/>
          <p:cNvSpPr/>
          <p:nvPr/>
        </p:nvSpPr>
        <p:spPr>
          <a:xfrm>
            <a:off x="3125325" y="901175"/>
            <a:ext cx="1780200" cy="118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Load current train set and model</a:t>
            </a:r>
            <a:endParaRPr/>
          </a:p>
        </p:txBody>
      </p:sp>
      <p:sp>
        <p:nvSpPr>
          <p:cNvPr id="190" name="Google Shape;190;p25"/>
          <p:cNvSpPr/>
          <p:nvPr/>
        </p:nvSpPr>
        <p:spPr>
          <a:xfrm>
            <a:off x="5598850" y="1138725"/>
            <a:ext cx="933000" cy="57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7725125" y="2225075"/>
            <a:ext cx="650700" cy="773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7306800" y="3309725"/>
            <a:ext cx="1632600" cy="13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Test model on the next held out train set</a:t>
            </a:r>
            <a:endParaRPr/>
          </a:p>
        </p:txBody>
      </p:sp>
      <p:sp>
        <p:nvSpPr>
          <p:cNvPr id="193" name="Google Shape;193;p25"/>
          <p:cNvSpPr/>
          <p:nvPr/>
        </p:nvSpPr>
        <p:spPr>
          <a:xfrm>
            <a:off x="5961875" y="3803000"/>
            <a:ext cx="994200" cy="687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a:off x="3376950" y="3365225"/>
            <a:ext cx="2391900" cy="1337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Choose low confidence boxes generated from the previous step </a:t>
            </a:r>
            <a:endParaRPr/>
          </a:p>
        </p:txBody>
      </p:sp>
      <p:sp>
        <p:nvSpPr>
          <p:cNvPr id="195" name="Google Shape;195;p25"/>
          <p:cNvSpPr/>
          <p:nvPr/>
        </p:nvSpPr>
        <p:spPr>
          <a:xfrm>
            <a:off x="2286238" y="3860300"/>
            <a:ext cx="994200" cy="572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a:off x="37525" y="3450050"/>
            <a:ext cx="2152200" cy="1393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Oracle (labels the data) </a:t>
            </a:r>
            <a:endParaRPr/>
          </a:p>
        </p:txBody>
      </p:sp>
      <p:sp>
        <p:nvSpPr>
          <p:cNvPr id="197" name="Google Shape;197;p2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
        <p:nvSpPr>
          <p:cNvPr id="198" name="Google Shape;198;p25"/>
          <p:cNvSpPr/>
          <p:nvPr/>
        </p:nvSpPr>
        <p:spPr>
          <a:xfrm rot="8100000">
            <a:off x="1478616" y="2323411"/>
            <a:ext cx="1661418" cy="64657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Resources:</a:t>
            </a:r>
            <a:endParaRPr sz="2400"/>
          </a:p>
        </p:txBody>
      </p:sp>
      <p:sp>
        <p:nvSpPr>
          <p:cNvPr id="204" name="Google Shape;20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CRC: h2p.crc.pitt.edu</a:t>
            </a:r>
            <a:endParaRPr>
              <a:solidFill>
                <a:schemeClr val="dk1"/>
              </a:solidFill>
            </a:endParaRPr>
          </a:p>
          <a:p>
            <a:pPr indent="0" lvl="0" marL="0" rtl="0" algn="l">
              <a:spcBef>
                <a:spcPts val="1600"/>
              </a:spcBef>
              <a:spcAft>
                <a:spcPts val="0"/>
              </a:spcAft>
              <a:buNone/>
            </a:pPr>
            <a:r>
              <a:rPr lang="en-GB">
                <a:solidFill>
                  <a:schemeClr val="dk1"/>
                </a:solidFill>
              </a:rPr>
              <a:t>GPU: </a:t>
            </a:r>
            <a:r>
              <a:rPr lang="en-GB">
                <a:solidFill>
                  <a:schemeClr val="dk1"/>
                </a:solidFill>
              </a:rPr>
              <a:t>GTX 1080 TI </a:t>
            </a:r>
            <a:endParaRPr>
              <a:solidFill>
                <a:schemeClr val="dk1"/>
              </a:solidFill>
            </a:endParaRPr>
          </a:p>
          <a:p>
            <a:pPr indent="0" lvl="0" marL="0" rtl="0" algn="l">
              <a:spcBef>
                <a:spcPts val="1600"/>
              </a:spcBef>
              <a:spcAft>
                <a:spcPts val="0"/>
              </a:spcAft>
              <a:buNone/>
            </a:pPr>
            <a:r>
              <a:rPr lang="en-GB">
                <a:solidFill>
                  <a:schemeClr val="dk1"/>
                </a:solidFill>
              </a:rPr>
              <a:t>Time: Each model was trained for 48 hours on CRC using 1 GPU. </a:t>
            </a:r>
            <a:endParaRPr>
              <a:solidFill>
                <a:schemeClr val="dk1"/>
              </a:solidFill>
            </a:endParaRPr>
          </a:p>
          <a:p>
            <a:pPr indent="0" lvl="0" marL="0" rtl="0" algn="l">
              <a:spcBef>
                <a:spcPts val="1600"/>
              </a:spcBef>
              <a:spcAft>
                <a:spcPts val="0"/>
              </a:spcAft>
              <a:buNone/>
            </a:pPr>
            <a:r>
              <a:rPr lang="en-GB">
                <a:solidFill>
                  <a:schemeClr val="dk1"/>
                </a:solidFill>
              </a:rPr>
              <a:t>Disk space: 300GB</a:t>
            </a:r>
            <a:endParaRPr>
              <a:solidFill>
                <a:schemeClr val="dk1"/>
              </a:solidFill>
            </a:endParaRPr>
          </a:p>
          <a:p>
            <a:pPr indent="0" lvl="0" marL="0" rtl="0" algn="l">
              <a:spcBef>
                <a:spcPts val="1600"/>
              </a:spcBef>
              <a:spcAft>
                <a:spcPts val="0"/>
              </a:spcAft>
              <a:buClr>
                <a:srgbClr val="000000"/>
              </a:buClr>
              <a:buSzPts val="1100"/>
              <a:buFont typeface="Arial"/>
              <a:buNone/>
            </a:pPr>
            <a:r>
              <a:rPr lang="en-GB">
                <a:solidFill>
                  <a:schemeClr val="dk1"/>
                </a:solidFill>
              </a:rPr>
              <a:t>Max RAM: 64GB</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205" name="Google Shape;205;p2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Metrics for accuracy</a:t>
            </a:r>
            <a:r>
              <a:rPr lang="en-GB" sz="2400"/>
              <a:t> calculation: mAP and F1</a:t>
            </a:r>
            <a:endParaRPr sz="2400"/>
          </a:p>
        </p:txBody>
      </p:sp>
      <p:sp>
        <p:nvSpPr>
          <p:cNvPr id="211" name="Google Shape;211;p27"/>
          <p:cNvSpPr txBox="1"/>
          <p:nvPr>
            <p:ph idx="1" type="body"/>
          </p:nvPr>
        </p:nvSpPr>
        <p:spPr>
          <a:xfrm>
            <a:off x="311700" y="1096650"/>
            <a:ext cx="8520600" cy="3878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rgbClr val="FFFFFF"/>
                </a:solidFill>
              </a:rPr>
              <a:t>We have two ways of calculating accuracy:</a:t>
            </a:r>
            <a:endParaRPr>
              <a:solidFill>
                <a:srgbClr val="FFFFFF"/>
              </a:solidFill>
            </a:endParaRPr>
          </a:p>
          <a:p>
            <a:pPr indent="0" lvl="0" marL="0" rtl="0" algn="l">
              <a:lnSpc>
                <a:spcPct val="100000"/>
              </a:lnSpc>
              <a:spcBef>
                <a:spcPts val="0"/>
              </a:spcBef>
              <a:spcAft>
                <a:spcPts val="0"/>
              </a:spcAft>
              <a:buClr>
                <a:srgbClr val="000000"/>
              </a:buClr>
              <a:buSzPts val="1100"/>
              <a:buFont typeface="Arial"/>
              <a:buNone/>
            </a:pPr>
            <a:r>
              <a:t/>
            </a:r>
            <a:endParaRPr>
              <a:solidFill>
                <a:srgbClr val="FFFFFF"/>
              </a:solidFill>
            </a:endParaRPr>
          </a:p>
          <a:p>
            <a:pPr indent="-342900" lvl="0" marL="457200" rtl="0" algn="l">
              <a:lnSpc>
                <a:spcPct val="100000"/>
              </a:lnSpc>
              <a:spcBef>
                <a:spcPts val="0"/>
              </a:spcBef>
              <a:spcAft>
                <a:spcPts val="0"/>
              </a:spcAft>
              <a:buClr>
                <a:srgbClr val="FFFFFF"/>
              </a:buClr>
              <a:buSzPts val="1800"/>
              <a:buFont typeface="Average"/>
              <a:buAutoNum type="arabicParenR"/>
            </a:pPr>
            <a:r>
              <a:rPr lang="en-GB">
                <a:solidFill>
                  <a:srgbClr val="FFFFFF"/>
                </a:solidFill>
              </a:rPr>
              <a:t>Average : Calculates mAP/F1 of individual classes and average them.</a:t>
            </a:r>
            <a:endParaRPr>
              <a:solidFill>
                <a:srgbClr val="FFFFFF"/>
              </a:solidFill>
            </a:endParaRPr>
          </a:p>
          <a:p>
            <a:pPr indent="-342900" lvl="0" marL="457200" rtl="0" algn="l">
              <a:lnSpc>
                <a:spcPct val="100000"/>
              </a:lnSpc>
              <a:spcBef>
                <a:spcPts val="0"/>
              </a:spcBef>
              <a:spcAft>
                <a:spcPts val="0"/>
              </a:spcAft>
              <a:buClr>
                <a:srgbClr val="FFFFFF"/>
              </a:buClr>
              <a:buSzPts val="1800"/>
              <a:buFont typeface="Average"/>
              <a:buAutoNum type="arabicParenR"/>
            </a:pPr>
            <a:r>
              <a:rPr lang="en-GB">
                <a:solidFill>
                  <a:srgbClr val="FFFFFF"/>
                </a:solidFill>
              </a:rPr>
              <a:t>Full : Calculates mAP/F1 of entire dataset.</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rPr lang="en-GB">
                <a:solidFill>
                  <a:srgbClr val="FFFFFF"/>
                </a:solidFill>
              </a:rPr>
              <a:t>Criteria to decide if a prediction is a true positive:</a:t>
            </a:r>
            <a:endParaRPr>
              <a:solidFill>
                <a:srgbClr val="FFFFFF"/>
              </a:solidFill>
            </a:endParaRPr>
          </a:p>
          <a:p>
            <a:pPr indent="0" lvl="0" marL="0" rtl="0" algn="l">
              <a:lnSpc>
                <a:spcPct val="100000"/>
              </a:lnSpc>
              <a:spcBef>
                <a:spcPts val="0"/>
              </a:spcBef>
              <a:spcAft>
                <a:spcPts val="0"/>
              </a:spcAft>
              <a:buClr>
                <a:srgbClr val="000000"/>
              </a:buClr>
              <a:buSzPts val="1100"/>
              <a:buFont typeface="Arial"/>
              <a:buNone/>
            </a:pPr>
            <a:r>
              <a:t/>
            </a:r>
            <a:endParaRPr>
              <a:solidFill>
                <a:srgbClr val="FFFFFF"/>
              </a:solidFill>
            </a:endParaRPr>
          </a:p>
          <a:p>
            <a:pPr indent="0" lvl="0" marL="0" rtl="0" algn="l">
              <a:spcBef>
                <a:spcPts val="0"/>
              </a:spcBef>
              <a:spcAft>
                <a:spcPts val="0"/>
              </a:spcAft>
              <a:buNone/>
            </a:pPr>
            <a:r>
              <a:rPr lang="en-GB">
                <a:solidFill>
                  <a:srgbClr val="FFFFFF"/>
                </a:solidFill>
              </a:rPr>
              <a:t> (Area(Predicted)∩Area(actual))</a:t>
            </a:r>
            <a:endParaRPr>
              <a:solidFill>
                <a:srgbClr val="FFFFFF"/>
              </a:solidFill>
            </a:endParaRPr>
          </a:p>
          <a:p>
            <a:pPr indent="0" lvl="0" marL="0" rtl="0" algn="l">
              <a:spcBef>
                <a:spcPts val="1600"/>
              </a:spcBef>
              <a:spcAft>
                <a:spcPts val="0"/>
              </a:spcAft>
              <a:buNone/>
            </a:pPr>
            <a:r>
              <a:rPr lang="en-GB">
                <a:solidFill>
                  <a:srgbClr val="FFFFFF"/>
                </a:solidFill>
              </a:rPr>
              <a:t>(Area(Predicted)∪Area(actual))</a:t>
            </a:r>
            <a:endParaRPr>
              <a:solidFill>
                <a:srgbClr val="FFFFFF"/>
              </a:solidFill>
            </a:endParaRPr>
          </a:p>
          <a:p>
            <a:pPr indent="0" lvl="0" marL="0" rtl="0" algn="l">
              <a:lnSpc>
                <a:spcPct val="100000"/>
              </a:lnSpc>
              <a:spcBef>
                <a:spcPts val="1600"/>
              </a:spcBef>
              <a:spcAft>
                <a:spcPts val="0"/>
              </a:spcAft>
              <a:buNone/>
            </a:pPr>
            <a:r>
              <a:rPr lang="en-GB">
                <a:solidFill>
                  <a:srgbClr val="FFFFFF"/>
                </a:solidFill>
              </a:rPr>
              <a:t>label(predicted)=label(actual)</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rPr lang="en-GB">
                <a:solidFill>
                  <a:srgbClr val="FFFFFF"/>
                </a:solidFill>
              </a:rPr>
              <a:t>Confidence of prediction &gt; 50%</a:t>
            </a:r>
            <a:endParaRPr>
              <a:solidFill>
                <a:srgbClr val="FFFFFF"/>
              </a:solidFill>
            </a:endParaRPr>
          </a:p>
        </p:txBody>
      </p:sp>
      <p:sp>
        <p:nvSpPr>
          <p:cNvPr id="212" name="Google Shape;212;p27"/>
          <p:cNvSpPr/>
          <p:nvPr/>
        </p:nvSpPr>
        <p:spPr>
          <a:xfrm>
            <a:off x="-39500" y="3434925"/>
            <a:ext cx="4032000" cy="138000"/>
          </a:xfrm>
          <a:prstGeom prst="mathMin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txBox="1"/>
          <p:nvPr/>
        </p:nvSpPr>
        <p:spPr>
          <a:xfrm>
            <a:off x="3847775" y="3051800"/>
            <a:ext cx="697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27"/>
          <p:cNvCxnSpPr/>
          <p:nvPr/>
        </p:nvCxnSpPr>
        <p:spPr>
          <a:xfrm>
            <a:off x="4196375" y="3433125"/>
            <a:ext cx="348600" cy="141600"/>
          </a:xfrm>
          <a:prstGeom prst="straightConnector1">
            <a:avLst/>
          </a:prstGeom>
          <a:noFill/>
          <a:ln cap="flat" cmpd="sng" w="28575">
            <a:solidFill>
              <a:srgbClr val="FFFFFF"/>
            </a:solidFill>
            <a:prstDash val="solid"/>
            <a:round/>
            <a:headEnd len="med" w="med" type="none"/>
            <a:tailEnd len="med" w="med" type="none"/>
          </a:ln>
        </p:spPr>
      </p:cxnSp>
      <p:cxnSp>
        <p:nvCxnSpPr>
          <p:cNvPr id="215" name="Google Shape;215;p27"/>
          <p:cNvCxnSpPr/>
          <p:nvPr/>
        </p:nvCxnSpPr>
        <p:spPr>
          <a:xfrm flipH="1">
            <a:off x="4196375" y="3574725"/>
            <a:ext cx="348600" cy="141600"/>
          </a:xfrm>
          <a:prstGeom prst="straightConnector1">
            <a:avLst/>
          </a:prstGeom>
          <a:noFill/>
          <a:ln cap="flat" cmpd="sng" w="28575">
            <a:solidFill>
              <a:srgbClr val="FFFFFF"/>
            </a:solidFill>
            <a:prstDash val="solid"/>
            <a:round/>
            <a:headEnd len="med" w="med" type="none"/>
            <a:tailEnd len="med" w="med" type="none"/>
          </a:ln>
        </p:spPr>
      </p:cxnSp>
      <p:sp>
        <p:nvSpPr>
          <p:cNvPr id="216" name="Google Shape;216;p27"/>
          <p:cNvSpPr txBox="1"/>
          <p:nvPr/>
        </p:nvSpPr>
        <p:spPr>
          <a:xfrm>
            <a:off x="4979050" y="3482650"/>
            <a:ext cx="506400" cy="39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800">
                <a:solidFill>
                  <a:srgbClr val="FFFFFF"/>
                </a:solidFill>
                <a:latin typeface="Average"/>
                <a:ea typeface="Average"/>
                <a:cs typeface="Average"/>
                <a:sym typeface="Average"/>
              </a:rPr>
              <a:t>0.5</a:t>
            </a:r>
            <a:endParaRPr>
              <a:solidFill>
                <a:srgbClr val="FFFFFF"/>
              </a:solidFill>
            </a:endParaRPr>
          </a:p>
        </p:txBody>
      </p:sp>
      <p:sp>
        <p:nvSpPr>
          <p:cNvPr id="217" name="Google Shape;217;p2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311700" y="227975"/>
            <a:ext cx="8520600" cy="9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Average accuracy and Full accuracy gave almost the same results on the trained models:</a:t>
            </a:r>
            <a:endParaRPr sz="2400"/>
          </a:p>
        </p:txBody>
      </p:sp>
      <p:pic>
        <p:nvPicPr>
          <p:cNvPr id="223" name="Google Shape;223;p28"/>
          <p:cNvPicPr preferRelativeResize="0"/>
          <p:nvPr/>
        </p:nvPicPr>
        <p:blipFill rotWithShape="1">
          <a:blip r:embed="rId3">
            <a:alphaModFix/>
          </a:blip>
          <a:srcRect b="6223" l="7529" r="9365" t="11022"/>
          <a:stretch/>
        </p:blipFill>
        <p:spPr>
          <a:xfrm>
            <a:off x="1301975" y="1203575"/>
            <a:ext cx="6307855" cy="3589376"/>
          </a:xfrm>
          <a:prstGeom prst="rect">
            <a:avLst/>
          </a:prstGeom>
          <a:noFill/>
          <a:ln>
            <a:noFill/>
          </a:ln>
        </p:spPr>
      </p:pic>
      <p:sp>
        <p:nvSpPr>
          <p:cNvPr id="224" name="Google Shape;224;p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9"/>
          <p:cNvSpPr txBox="1"/>
          <p:nvPr>
            <p:ph type="title"/>
          </p:nvPr>
        </p:nvSpPr>
        <p:spPr>
          <a:xfrm>
            <a:off x="361775" y="194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2400"/>
              <a:t>No. of iterations v/s mAP for each model.</a:t>
            </a:r>
            <a:endParaRPr sz="2400"/>
          </a:p>
        </p:txBody>
      </p:sp>
      <p:pic>
        <p:nvPicPr>
          <p:cNvPr id="230" name="Google Shape;230;p29"/>
          <p:cNvPicPr preferRelativeResize="0"/>
          <p:nvPr/>
        </p:nvPicPr>
        <p:blipFill rotWithShape="1">
          <a:blip r:embed="rId3">
            <a:alphaModFix/>
          </a:blip>
          <a:srcRect b="5785" l="7432" r="9060" t="9876"/>
          <a:stretch/>
        </p:blipFill>
        <p:spPr>
          <a:xfrm>
            <a:off x="1201800" y="1051600"/>
            <a:ext cx="6463225" cy="3730075"/>
          </a:xfrm>
          <a:prstGeom prst="rect">
            <a:avLst/>
          </a:prstGeom>
          <a:noFill/>
          <a:ln>
            <a:noFill/>
          </a:ln>
        </p:spPr>
      </p:pic>
      <p:sp>
        <p:nvSpPr>
          <p:cNvPr id="231" name="Google Shape;231;p2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sz="2400"/>
              <a:t>No. of iterations v/s F1 for each model.</a:t>
            </a:r>
            <a:endParaRPr sz="2400"/>
          </a:p>
        </p:txBody>
      </p:sp>
      <p:pic>
        <p:nvPicPr>
          <p:cNvPr id="237" name="Google Shape;237;p30"/>
          <p:cNvPicPr preferRelativeResize="0"/>
          <p:nvPr/>
        </p:nvPicPr>
        <p:blipFill rotWithShape="1">
          <a:blip r:embed="rId3">
            <a:alphaModFix/>
          </a:blip>
          <a:srcRect b="6149" l="7226" r="9613" t="10070"/>
          <a:stretch/>
        </p:blipFill>
        <p:spPr>
          <a:xfrm>
            <a:off x="1058775" y="1087350"/>
            <a:ext cx="6329101" cy="3643726"/>
          </a:xfrm>
          <a:prstGeom prst="rect">
            <a:avLst/>
          </a:prstGeom>
          <a:noFill/>
          <a:ln>
            <a:noFill/>
          </a:ln>
        </p:spPr>
      </p:pic>
      <p:sp>
        <p:nvSpPr>
          <p:cNvPr id="238" name="Google Shape;238;p3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219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Accuracy for different size of the boxes :</a:t>
            </a:r>
            <a:endParaRPr/>
          </a:p>
        </p:txBody>
      </p:sp>
      <p:sp>
        <p:nvSpPr>
          <p:cNvPr id="244" name="Google Shape;244;p3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245" name="Google Shape;245;p31"/>
          <p:cNvPicPr preferRelativeResize="0"/>
          <p:nvPr/>
        </p:nvPicPr>
        <p:blipFill rotWithShape="1">
          <a:blip r:embed="rId3">
            <a:alphaModFix/>
          </a:blip>
          <a:srcRect b="6192" l="7842" r="9608" t="11563"/>
          <a:stretch/>
        </p:blipFill>
        <p:spPr>
          <a:xfrm>
            <a:off x="1281600" y="969325"/>
            <a:ext cx="6322299" cy="3599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2472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t>Problem Definition:</a:t>
            </a:r>
            <a:endParaRPr sz="2400"/>
          </a:p>
        </p:txBody>
      </p:sp>
      <p:sp>
        <p:nvSpPr>
          <p:cNvPr id="69" name="Google Shape;69;p14"/>
          <p:cNvSpPr txBox="1"/>
          <p:nvPr>
            <p:ph idx="1" type="body"/>
          </p:nvPr>
        </p:nvSpPr>
        <p:spPr>
          <a:xfrm>
            <a:off x="311700" y="967375"/>
            <a:ext cx="8520600" cy="36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Identifying food objects in images by using object detection algorithms. This will be eventually useful in nutrition monitoring. The purpose is to implement active learning to improve the accuracy and efficiency of the selected model. </a:t>
            </a:r>
            <a:endParaRPr>
              <a:solidFill>
                <a:srgbClr val="FFFFFF"/>
              </a:solidFill>
            </a:endParaRPr>
          </a:p>
        </p:txBody>
      </p:sp>
      <p:pic>
        <p:nvPicPr>
          <p:cNvPr id="70" name="Google Shape;70;p14"/>
          <p:cNvPicPr preferRelativeResize="0"/>
          <p:nvPr/>
        </p:nvPicPr>
        <p:blipFill>
          <a:blip r:embed="rId3">
            <a:alphaModFix/>
          </a:blip>
          <a:stretch>
            <a:fillRect/>
          </a:stretch>
        </p:blipFill>
        <p:spPr>
          <a:xfrm>
            <a:off x="219225" y="2082150"/>
            <a:ext cx="4152473" cy="2760025"/>
          </a:xfrm>
          <a:prstGeom prst="rect">
            <a:avLst/>
          </a:prstGeom>
          <a:noFill/>
          <a:ln>
            <a:noFill/>
          </a:ln>
        </p:spPr>
      </p:pic>
      <p:pic>
        <p:nvPicPr>
          <p:cNvPr id="71" name="Google Shape;71;p14"/>
          <p:cNvPicPr preferRelativeResize="0"/>
          <p:nvPr/>
        </p:nvPicPr>
        <p:blipFill>
          <a:blip r:embed="rId4">
            <a:alphaModFix/>
          </a:blip>
          <a:stretch>
            <a:fillRect/>
          </a:stretch>
        </p:blipFill>
        <p:spPr>
          <a:xfrm>
            <a:off x="4814425" y="2082150"/>
            <a:ext cx="3855877" cy="2889326"/>
          </a:xfrm>
          <a:prstGeom prst="rect">
            <a:avLst/>
          </a:prstGeom>
          <a:noFill/>
          <a:ln>
            <a:noFill/>
          </a:ln>
        </p:spPr>
      </p:pic>
      <p:sp>
        <p:nvSpPr>
          <p:cNvPr id="72" name="Google Shape;72;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311700" y="445025"/>
            <a:ext cx="862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Active Learning performs as well as using the full dataset with less images</a:t>
            </a:r>
            <a:endParaRPr sz="2400"/>
          </a:p>
        </p:txBody>
      </p:sp>
      <p:sp>
        <p:nvSpPr>
          <p:cNvPr id="251" name="Google Shape;251;p32"/>
          <p:cNvSpPr txBox="1"/>
          <p:nvPr>
            <p:ph idx="1" type="body"/>
          </p:nvPr>
        </p:nvSpPr>
        <p:spPr>
          <a:xfrm>
            <a:off x="311700" y="1240925"/>
            <a:ext cx="8520600" cy="156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a:solidFill>
                  <a:schemeClr val="dk1"/>
                </a:solidFill>
              </a:rPr>
              <a:t>User need not annotate the whole dataset.</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GB">
                <a:solidFill>
                  <a:schemeClr val="dk1"/>
                </a:solidFill>
              </a:rPr>
              <a:t>While using </a:t>
            </a:r>
            <a:r>
              <a:rPr lang="en-GB">
                <a:solidFill>
                  <a:schemeClr val="dk1"/>
                </a:solidFill>
              </a:rPr>
              <a:t>16,586 images (40% of the total train images) it gave accuracy which was as good as the entire dataset (36,000 images).</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GB">
                <a:solidFill>
                  <a:schemeClr val="dk1"/>
                </a:solidFill>
              </a:rPr>
              <a:t>Performs as well or better than using a balanced dataset of the same number of images</a:t>
            </a:r>
            <a:endParaRPr>
              <a:solidFill>
                <a:schemeClr val="dk1"/>
              </a:solidFill>
            </a:endParaRPr>
          </a:p>
        </p:txBody>
      </p:sp>
      <p:sp>
        <p:nvSpPr>
          <p:cNvPr id="252" name="Google Shape;252;p3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Future Work</a:t>
            </a:r>
            <a:endParaRPr sz="2400"/>
          </a:p>
        </p:txBody>
      </p:sp>
      <p:sp>
        <p:nvSpPr>
          <p:cNvPr id="258" name="Google Shape;258;p33"/>
          <p:cNvSpPr txBox="1"/>
          <p:nvPr>
            <p:ph idx="1" type="body"/>
          </p:nvPr>
        </p:nvSpPr>
        <p:spPr>
          <a:xfrm>
            <a:off x="311700" y="1141625"/>
            <a:ext cx="8520600" cy="3427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Arial"/>
              <a:buChar char="●"/>
            </a:pPr>
            <a:r>
              <a:rPr lang="en-GB" sz="2000">
                <a:solidFill>
                  <a:schemeClr val="dk1"/>
                </a:solidFill>
                <a:latin typeface="Arial"/>
                <a:ea typeface="Arial"/>
                <a:cs typeface="Arial"/>
                <a:sym typeface="Arial"/>
              </a:rPr>
              <a:t>More Active Learning Features:</a:t>
            </a:r>
            <a:endParaRPr sz="2000">
              <a:solidFill>
                <a:schemeClr val="dk1"/>
              </a:solidFill>
              <a:latin typeface="Arial"/>
              <a:ea typeface="Arial"/>
              <a:cs typeface="Arial"/>
              <a:sym typeface="Arial"/>
            </a:endParaRPr>
          </a:p>
          <a:p>
            <a:pPr indent="-355600" lvl="1" marL="914400" rtl="0" algn="l">
              <a:spcBef>
                <a:spcPts val="0"/>
              </a:spcBef>
              <a:spcAft>
                <a:spcPts val="0"/>
              </a:spcAft>
              <a:buClr>
                <a:schemeClr val="dk1"/>
              </a:buClr>
              <a:buSzPts val="2000"/>
              <a:buFont typeface="Arial"/>
              <a:buChar char="○"/>
            </a:pPr>
            <a:r>
              <a:rPr lang="en-GB" sz="2000">
                <a:solidFill>
                  <a:schemeClr val="dk1"/>
                </a:solidFill>
                <a:latin typeface="Arial"/>
                <a:ea typeface="Arial"/>
                <a:cs typeface="Arial"/>
                <a:sym typeface="Arial"/>
              </a:rPr>
              <a:t>Select images based on box size, combinations of images in files.</a:t>
            </a:r>
            <a:endParaRPr sz="2000">
              <a:solidFill>
                <a:schemeClr val="dk1"/>
              </a:solidFill>
              <a:latin typeface="Arial"/>
              <a:ea typeface="Arial"/>
              <a:cs typeface="Arial"/>
              <a:sym typeface="Arial"/>
            </a:endParaRPr>
          </a:p>
          <a:p>
            <a:pPr indent="-355600" lvl="1" marL="914400" rtl="0" algn="l">
              <a:spcBef>
                <a:spcPts val="0"/>
              </a:spcBef>
              <a:spcAft>
                <a:spcPts val="0"/>
              </a:spcAft>
              <a:buClr>
                <a:schemeClr val="dk1"/>
              </a:buClr>
              <a:buSzPts val="2000"/>
              <a:buFont typeface="Arial"/>
              <a:buChar char="○"/>
            </a:pPr>
            <a:r>
              <a:rPr lang="en-GB" sz="2000">
                <a:solidFill>
                  <a:schemeClr val="dk1"/>
                </a:solidFill>
                <a:latin typeface="Arial"/>
                <a:ea typeface="Arial"/>
                <a:cs typeface="Arial"/>
                <a:sym typeface="Arial"/>
              </a:rPr>
              <a:t>Get probability estimates for each class for each box</a:t>
            </a:r>
            <a:endParaRPr sz="2000">
              <a:solidFill>
                <a:schemeClr val="dk1"/>
              </a:solidFill>
              <a:latin typeface="Arial"/>
              <a:ea typeface="Arial"/>
              <a:cs typeface="Arial"/>
              <a:sym typeface="Arial"/>
            </a:endParaRPr>
          </a:p>
          <a:p>
            <a:pPr indent="-355600" lvl="2" marL="1371600" rtl="0" algn="l">
              <a:spcBef>
                <a:spcPts val="0"/>
              </a:spcBef>
              <a:spcAft>
                <a:spcPts val="0"/>
              </a:spcAft>
              <a:buClr>
                <a:schemeClr val="dk1"/>
              </a:buClr>
              <a:buSzPts val="2000"/>
              <a:buFont typeface="Arial"/>
              <a:buChar char="■"/>
            </a:pPr>
            <a:r>
              <a:rPr lang="en-GB" sz="2000">
                <a:solidFill>
                  <a:schemeClr val="dk1"/>
                </a:solidFill>
                <a:latin typeface="Arial"/>
                <a:ea typeface="Arial"/>
                <a:cs typeface="Arial"/>
                <a:sym typeface="Arial"/>
              </a:rPr>
              <a:t>Use entropy calculation to select images.</a:t>
            </a:r>
            <a:endParaRPr sz="2000">
              <a:solidFill>
                <a:schemeClr val="dk1"/>
              </a:solidFill>
              <a:latin typeface="Arial"/>
              <a:ea typeface="Arial"/>
              <a:cs typeface="Arial"/>
              <a:sym typeface="Arial"/>
            </a:endParaRPr>
          </a:p>
          <a:p>
            <a:pPr indent="0" lvl="0" marL="914400" rtl="0" algn="l">
              <a:spcBef>
                <a:spcPts val="0"/>
              </a:spcBef>
              <a:spcAft>
                <a:spcPts val="0"/>
              </a:spcAft>
              <a:buNone/>
            </a:pPr>
            <a:r>
              <a:t/>
            </a:r>
            <a:endParaRPr sz="2000">
              <a:solidFill>
                <a:schemeClr val="dk1"/>
              </a:solidFill>
              <a:latin typeface="Arial"/>
              <a:ea typeface="Arial"/>
              <a:cs typeface="Arial"/>
              <a:sym typeface="Arial"/>
            </a:endParaRPr>
          </a:p>
          <a:p>
            <a:pPr indent="-355600" lvl="0" marL="457200" rtl="0" algn="l">
              <a:spcBef>
                <a:spcPts val="0"/>
              </a:spcBef>
              <a:spcAft>
                <a:spcPts val="0"/>
              </a:spcAft>
              <a:buClr>
                <a:schemeClr val="dk1"/>
              </a:buClr>
              <a:buSzPts val="2000"/>
              <a:buFont typeface="Arial"/>
              <a:buChar char="●"/>
            </a:pPr>
            <a:r>
              <a:rPr lang="en-GB" sz="2000">
                <a:solidFill>
                  <a:schemeClr val="dk1"/>
                </a:solidFill>
                <a:latin typeface="Arial"/>
                <a:ea typeface="Arial"/>
                <a:cs typeface="Arial"/>
                <a:sym typeface="Arial"/>
              </a:rPr>
              <a:t>Keep smaller food items in dataset</a:t>
            </a:r>
            <a:endParaRPr sz="2000">
              <a:solidFill>
                <a:schemeClr val="dk1"/>
              </a:solidFill>
              <a:latin typeface="Arial"/>
              <a:ea typeface="Arial"/>
              <a:cs typeface="Arial"/>
              <a:sym typeface="Arial"/>
            </a:endParaRPr>
          </a:p>
          <a:p>
            <a:pPr indent="0" lvl="0" marL="457200" rtl="0" algn="l">
              <a:spcBef>
                <a:spcPts val="0"/>
              </a:spcBef>
              <a:spcAft>
                <a:spcPts val="0"/>
              </a:spcAft>
              <a:buNone/>
            </a:pPr>
            <a:r>
              <a:t/>
            </a:r>
            <a:endParaRPr sz="2000">
              <a:solidFill>
                <a:schemeClr val="dk1"/>
              </a:solidFill>
              <a:latin typeface="Arial"/>
              <a:ea typeface="Arial"/>
              <a:cs typeface="Arial"/>
              <a:sym typeface="Arial"/>
            </a:endParaRPr>
          </a:p>
          <a:p>
            <a:pPr indent="-355600" lvl="0" marL="457200" rtl="0" algn="l">
              <a:spcBef>
                <a:spcPts val="0"/>
              </a:spcBef>
              <a:spcAft>
                <a:spcPts val="0"/>
              </a:spcAft>
              <a:buClr>
                <a:schemeClr val="dk1"/>
              </a:buClr>
              <a:buSzPts val="2000"/>
              <a:buFont typeface="Arial"/>
              <a:buChar char="●"/>
            </a:pPr>
            <a:r>
              <a:rPr lang="en-GB" sz="2000">
                <a:solidFill>
                  <a:schemeClr val="dk1"/>
                </a:solidFill>
                <a:latin typeface="Arial"/>
                <a:ea typeface="Arial"/>
                <a:cs typeface="Arial"/>
                <a:sym typeface="Arial"/>
              </a:rPr>
              <a:t>Run model without precomputed weights (non-transfer learning)</a:t>
            </a:r>
            <a:endParaRPr sz="2000">
              <a:solidFill>
                <a:schemeClr val="dk1"/>
              </a:solidFill>
            </a:endParaRPr>
          </a:p>
        </p:txBody>
      </p:sp>
      <p:sp>
        <p:nvSpPr>
          <p:cNvPr id="259" name="Google Shape;259;p3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4"/>
          <p:cNvSpPr/>
          <p:nvPr/>
        </p:nvSpPr>
        <p:spPr>
          <a:xfrm>
            <a:off x="430775" y="1123175"/>
            <a:ext cx="3179400" cy="11265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txBox="1"/>
          <p:nvPr>
            <p:ph type="title"/>
          </p:nvPr>
        </p:nvSpPr>
        <p:spPr>
          <a:xfrm>
            <a:off x="311700" y="291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Acknowledgements</a:t>
            </a:r>
            <a:endParaRPr/>
          </a:p>
        </p:txBody>
      </p:sp>
      <p:sp>
        <p:nvSpPr>
          <p:cNvPr id="266" name="Google Shape;266;p3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67" name="Google Shape;267;p34"/>
          <p:cNvPicPr preferRelativeResize="0"/>
          <p:nvPr/>
        </p:nvPicPr>
        <p:blipFill>
          <a:blip r:embed="rId3">
            <a:alphaModFix/>
          </a:blip>
          <a:stretch>
            <a:fillRect/>
          </a:stretch>
        </p:blipFill>
        <p:spPr>
          <a:xfrm>
            <a:off x="449000" y="2892150"/>
            <a:ext cx="1240925" cy="1240925"/>
          </a:xfrm>
          <a:prstGeom prst="rect">
            <a:avLst/>
          </a:prstGeom>
          <a:noFill/>
          <a:ln>
            <a:noFill/>
          </a:ln>
        </p:spPr>
      </p:pic>
      <p:pic>
        <p:nvPicPr>
          <p:cNvPr id="268" name="Google Shape;268;p34"/>
          <p:cNvPicPr preferRelativeResize="0"/>
          <p:nvPr/>
        </p:nvPicPr>
        <p:blipFill rotWithShape="1">
          <a:blip r:embed="rId4">
            <a:alphaModFix/>
          </a:blip>
          <a:srcRect b="0" l="22647" r="6380" t="0"/>
          <a:stretch/>
        </p:blipFill>
        <p:spPr>
          <a:xfrm>
            <a:off x="4033325" y="576350"/>
            <a:ext cx="2095501" cy="1969700"/>
          </a:xfrm>
          <a:prstGeom prst="rect">
            <a:avLst/>
          </a:prstGeom>
          <a:noFill/>
          <a:ln>
            <a:noFill/>
          </a:ln>
        </p:spPr>
      </p:pic>
      <p:pic>
        <p:nvPicPr>
          <p:cNvPr id="269" name="Google Shape;269;p34"/>
          <p:cNvPicPr preferRelativeResize="0"/>
          <p:nvPr/>
        </p:nvPicPr>
        <p:blipFill>
          <a:blip r:embed="rId5">
            <a:alphaModFix/>
          </a:blip>
          <a:stretch>
            <a:fillRect/>
          </a:stretch>
        </p:blipFill>
        <p:spPr>
          <a:xfrm>
            <a:off x="6850300" y="576350"/>
            <a:ext cx="1240914" cy="1969700"/>
          </a:xfrm>
          <a:prstGeom prst="rect">
            <a:avLst/>
          </a:prstGeom>
          <a:noFill/>
          <a:ln>
            <a:noFill/>
          </a:ln>
        </p:spPr>
      </p:pic>
      <p:pic>
        <p:nvPicPr>
          <p:cNvPr id="270" name="Google Shape;270;p34"/>
          <p:cNvPicPr preferRelativeResize="0"/>
          <p:nvPr/>
        </p:nvPicPr>
        <p:blipFill>
          <a:blip r:embed="rId6">
            <a:alphaModFix/>
          </a:blip>
          <a:stretch>
            <a:fillRect/>
          </a:stretch>
        </p:blipFill>
        <p:spPr>
          <a:xfrm>
            <a:off x="430787" y="1149725"/>
            <a:ext cx="3179400" cy="1073400"/>
          </a:xfrm>
          <a:prstGeom prst="rect">
            <a:avLst/>
          </a:prstGeom>
          <a:noFill/>
          <a:ln>
            <a:noFill/>
          </a:ln>
          <a:effectLst>
            <a:outerShdw blurRad="57150" rotWithShape="0" algn="bl" dir="5400000" dist="19050">
              <a:srgbClr val="000000">
                <a:alpha val="50000"/>
              </a:srgbClr>
            </a:outerShdw>
          </a:effectLst>
        </p:spPr>
      </p:pic>
      <p:sp>
        <p:nvSpPr>
          <p:cNvPr id="271" name="Google Shape;271;p34"/>
          <p:cNvSpPr txBox="1"/>
          <p:nvPr/>
        </p:nvSpPr>
        <p:spPr>
          <a:xfrm>
            <a:off x="159725" y="4133075"/>
            <a:ext cx="21423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solidFill>
                  <a:schemeClr val="dk1"/>
                </a:solidFill>
              </a:rPr>
              <a:t>Madhavi Ganapathiraju</a:t>
            </a:r>
            <a:endParaRPr sz="800">
              <a:solidFill>
                <a:schemeClr val="dk1"/>
              </a:solidFill>
            </a:endParaRPr>
          </a:p>
        </p:txBody>
      </p:sp>
      <p:pic>
        <p:nvPicPr>
          <p:cNvPr id="272" name="Google Shape;272;p34"/>
          <p:cNvPicPr preferRelativeResize="0"/>
          <p:nvPr/>
        </p:nvPicPr>
        <p:blipFill>
          <a:blip r:embed="rId7">
            <a:alphaModFix/>
          </a:blip>
          <a:stretch>
            <a:fillRect/>
          </a:stretch>
        </p:blipFill>
        <p:spPr>
          <a:xfrm>
            <a:off x="3031238" y="3292610"/>
            <a:ext cx="2142301" cy="1026102"/>
          </a:xfrm>
          <a:prstGeom prst="rect">
            <a:avLst/>
          </a:prstGeom>
          <a:noFill/>
          <a:ln>
            <a:noFill/>
          </a:ln>
        </p:spPr>
      </p:pic>
      <p:sp>
        <p:nvSpPr>
          <p:cNvPr id="273" name="Google Shape;273;p34"/>
          <p:cNvSpPr txBox="1"/>
          <p:nvPr/>
        </p:nvSpPr>
        <p:spPr>
          <a:xfrm>
            <a:off x="5902775" y="3367200"/>
            <a:ext cx="25875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Laavanya Rachakonda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rgbClr val="000000"/>
              </a:buClr>
              <a:buSzPts val="1100"/>
              <a:buFont typeface="Arial"/>
              <a:buNone/>
            </a:pPr>
            <a:r>
              <a:rPr lang="en-GB">
                <a:solidFill>
                  <a:schemeClr val="dk1"/>
                </a:solidFill>
              </a:rPr>
              <a:t>Saraju P. Mohanty</a:t>
            </a:r>
            <a:endParaRPr>
              <a:solidFill>
                <a:schemeClr val="dk1"/>
              </a:solidFill>
            </a:endParaRPr>
          </a:p>
        </p:txBody>
      </p:sp>
      <p:sp>
        <p:nvSpPr>
          <p:cNvPr id="274" name="Google Shape;274;p34"/>
          <p:cNvSpPr txBox="1"/>
          <p:nvPr/>
        </p:nvSpPr>
        <p:spPr>
          <a:xfrm>
            <a:off x="4222325" y="2546050"/>
            <a:ext cx="17175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Prof. </a:t>
            </a:r>
            <a:r>
              <a:rPr lang="en-GB">
                <a:solidFill>
                  <a:srgbClr val="FFFFFF"/>
                </a:solidFill>
              </a:rPr>
              <a:t>David Koes</a:t>
            </a:r>
            <a:endParaRPr>
              <a:solidFill>
                <a:srgbClr val="FFFFFF"/>
              </a:solidFill>
            </a:endParaRPr>
          </a:p>
        </p:txBody>
      </p:sp>
      <p:sp>
        <p:nvSpPr>
          <p:cNvPr id="275" name="Google Shape;275;p34"/>
          <p:cNvSpPr txBox="1"/>
          <p:nvPr/>
        </p:nvSpPr>
        <p:spPr>
          <a:xfrm>
            <a:off x="6451450" y="2546050"/>
            <a:ext cx="2587500" cy="1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Prof. Chakra Chennubhotla</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281" name="Google Shape;281;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solidFill>
                  <a:schemeClr val="dk1"/>
                </a:solidFill>
                <a:latin typeface="Arial"/>
                <a:ea typeface="Arial"/>
                <a:cs typeface="Arial"/>
                <a:sym typeface="Arial"/>
              </a:rPr>
              <a:t>Image sources: </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GB" sz="1200">
                <a:solidFill>
                  <a:schemeClr val="dk1"/>
                </a:solidFill>
                <a:uFill>
                  <a:noFill/>
                </a:uFill>
                <a:hlinkClick r:id="rId3"/>
              </a:rPr>
              <a:t>https://i.stack.imgur.com/5Sudf.jpg</a:t>
            </a:r>
            <a:endParaRPr sz="1200">
              <a:solidFill>
                <a:schemeClr val="dk1"/>
              </a:solidFill>
            </a:endParaRPr>
          </a:p>
          <a:p>
            <a:pPr indent="0" lvl="0" marL="0" rtl="0" algn="l">
              <a:lnSpc>
                <a:spcPct val="100000"/>
              </a:lnSpc>
              <a:spcBef>
                <a:spcPts val="0"/>
              </a:spcBef>
              <a:spcAft>
                <a:spcPts val="0"/>
              </a:spcAft>
              <a:buNone/>
            </a:pPr>
            <a:r>
              <a:rPr lang="en-GB" sz="1200">
                <a:solidFill>
                  <a:schemeClr val="dk1"/>
                </a:solidFill>
              </a:rPr>
              <a:t>https://scorecardstreet.wordpress.com/category/tensorflow/8</a:t>
            </a:r>
            <a:br>
              <a:rPr lang="en-GB" sz="1200">
                <a:solidFill>
                  <a:schemeClr val="dk1"/>
                </a:solidFill>
              </a:rPr>
            </a:br>
            <a:r>
              <a:rPr lang="en-GB" sz="1200">
                <a:solidFill>
                  <a:schemeClr val="dk1"/>
                </a:solidFill>
                <a:uFill>
                  <a:noFill/>
                </a:uFill>
                <a:hlinkClick r:id="rId4"/>
              </a:rPr>
              <a:t>https://docs.microsoft.com/en-us/cognitive-toolkit/object-detection-using-fast-r-cnn</a:t>
            </a:r>
            <a:endParaRPr sz="1200">
              <a:solidFill>
                <a:schemeClr val="dk1"/>
              </a:solidFill>
            </a:endParaRPr>
          </a:p>
          <a:p>
            <a:pPr indent="0" lvl="0" marL="0" rtl="0" algn="l">
              <a:lnSpc>
                <a:spcPct val="100000"/>
              </a:lnSpc>
              <a:spcBef>
                <a:spcPts val="0"/>
              </a:spcBef>
              <a:spcAft>
                <a:spcPts val="0"/>
              </a:spcAft>
              <a:buNone/>
            </a:pPr>
            <a:r>
              <a:rPr lang="en-GB" sz="1200">
                <a:solidFill>
                  <a:schemeClr val="dk1"/>
                </a:solidFill>
                <a:uFill>
                  <a:noFill/>
                </a:uFill>
                <a:hlinkClick r:id="rId5"/>
              </a:rPr>
              <a:t>https://medium.com/@jonathan_hui/ssd-object-detection-single-shot-multibox-detector-for-real-time-processing-9bd8deac0e06</a:t>
            </a:r>
            <a:endParaRPr sz="1200">
              <a:solidFill>
                <a:schemeClr val="dk1"/>
              </a:solidFill>
            </a:endParaRPr>
          </a:p>
          <a:p>
            <a:pPr indent="0" lvl="0" marL="0" rtl="0" algn="l">
              <a:lnSpc>
                <a:spcPct val="100000"/>
              </a:lnSpc>
              <a:spcBef>
                <a:spcPts val="0"/>
              </a:spcBef>
              <a:spcAft>
                <a:spcPts val="0"/>
              </a:spcAft>
              <a:buNone/>
            </a:pPr>
            <a:r>
              <a:rPr lang="en-GB" sz="1200">
                <a:solidFill>
                  <a:schemeClr val="dk1"/>
                </a:solidFill>
              </a:rPr>
              <a:t>https://towardsdatascience.com/neural-network-architectures-156e5bad51ba https://towardsdatascience.com/an-intuitive-guide-to-deep-network-architectures-65fdc477db41</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GB" sz="1400">
                <a:solidFill>
                  <a:schemeClr val="dk1"/>
                </a:solidFill>
                <a:latin typeface="Arial"/>
                <a:ea typeface="Arial"/>
                <a:cs typeface="Arial"/>
                <a:sym typeface="Arial"/>
              </a:rPr>
              <a:t>Stress-Log: An IoT-based Smart System to Monitor Stress-Eating</a:t>
            </a:r>
            <a:br>
              <a:rPr lang="en-GB" sz="1400">
                <a:solidFill>
                  <a:schemeClr val="dk1"/>
                </a:solidFill>
                <a:latin typeface="Arial"/>
                <a:ea typeface="Arial"/>
                <a:cs typeface="Arial"/>
                <a:sym typeface="Arial"/>
              </a:rPr>
            </a:b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rPr lang="en-GB" sz="1400">
                <a:solidFill>
                  <a:schemeClr val="dk1"/>
                </a:solidFill>
                <a:latin typeface="Arial"/>
                <a:ea typeface="Arial"/>
                <a:cs typeface="Arial"/>
                <a:sym typeface="Arial"/>
              </a:rPr>
              <a:t>Laavanya Rachakonda; Arham Kothari; Saraju P. Mohanty; Elias Kougianos; Madhavi Ganapathiraju</a:t>
            </a:r>
            <a:endParaRPr sz="800">
              <a:solidFill>
                <a:schemeClr val="dk1"/>
              </a:solidFill>
              <a:latin typeface="Arial"/>
              <a:ea typeface="Arial"/>
              <a:cs typeface="Arial"/>
              <a:sym typeface="Arial"/>
            </a:endParaRPr>
          </a:p>
        </p:txBody>
      </p:sp>
      <p:sp>
        <p:nvSpPr>
          <p:cNvPr id="282" name="Google Shape;282;p3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Questions</a:t>
            </a:r>
            <a:endParaRPr sz="2400"/>
          </a:p>
        </p:txBody>
      </p:sp>
      <p:pic>
        <p:nvPicPr>
          <p:cNvPr id="288" name="Google Shape;288;p36"/>
          <p:cNvPicPr preferRelativeResize="0"/>
          <p:nvPr/>
        </p:nvPicPr>
        <p:blipFill>
          <a:blip r:embed="rId3">
            <a:alphaModFix/>
          </a:blip>
          <a:stretch>
            <a:fillRect/>
          </a:stretch>
        </p:blipFill>
        <p:spPr>
          <a:xfrm>
            <a:off x="3125850" y="1275038"/>
            <a:ext cx="3024150" cy="3171275"/>
          </a:xfrm>
          <a:prstGeom prst="rect">
            <a:avLst/>
          </a:prstGeom>
          <a:noFill/>
          <a:ln>
            <a:noFill/>
          </a:ln>
        </p:spPr>
      </p:pic>
      <p:sp>
        <p:nvSpPr>
          <p:cNvPr id="289" name="Google Shape;289;p3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2472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t>Technical Workflow:</a:t>
            </a:r>
            <a:endParaRPr sz="2400"/>
          </a:p>
        </p:txBody>
      </p:sp>
      <p:sp>
        <p:nvSpPr>
          <p:cNvPr id="78" name="Google Shape;78;p15"/>
          <p:cNvSpPr txBox="1"/>
          <p:nvPr>
            <p:ph idx="1" type="body"/>
          </p:nvPr>
        </p:nvSpPr>
        <p:spPr>
          <a:xfrm>
            <a:off x="311700" y="972400"/>
            <a:ext cx="8520600" cy="370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a:solidFill>
                  <a:srgbClr val="FFFFFF"/>
                </a:solidFill>
              </a:rPr>
              <a:t>Select an object detection API to detect food in food images</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Adapt to food by training with labeled food images.</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Implement active learning to minimize labels needed</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Compare the learning rate of active learning with using the full dataset </a:t>
            </a:r>
            <a:endParaRPr sz="1600">
              <a:solidFill>
                <a:srgbClr val="FFFFFF"/>
              </a:solidFill>
            </a:endParaRPr>
          </a:p>
        </p:txBody>
      </p:sp>
      <p:sp>
        <p:nvSpPr>
          <p:cNvPr id="79" name="Google Shape;79;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5567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Problems With Object Detection</a:t>
            </a:r>
            <a:endParaRPr sz="2400"/>
          </a:p>
        </p:txBody>
      </p:sp>
      <p:sp>
        <p:nvSpPr>
          <p:cNvPr id="85" name="Google Shape;85;p16"/>
          <p:cNvSpPr txBox="1"/>
          <p:nvPr>
            <p:ph idx="1" type="body"/>
          </p:nvPr>
        </p:nvSpPr>
        <p:spPr>
          <a:xfrm>
            <a:off x="311700" y="1152475"/>
            <a:ext cx="4934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GB" sz="1600">
                <a:solidFill>
                  <a:schemeClr val="dk1"/>
                </a:solidFill>
              </a:rPr>
              <a:t>Getting images is easy, annotating them is hard</a:t>
            </a:r>
            <a:endParaRPr sz="1600">
              <a:solidFill>
                <a:schemeClr val="dk1"/>
              </a:solidFill>
            </a:endParaRPr>
          </a:p>
          <a:p>
            <a:pPr indent="-330200" lvl="1" marL="914400" rtl="0" algn="l">
              <a:spcBef>
                <a:spcPts val="0"/>
              </a:spcBef>
              <a:spcAft>
                <a:spcPts val="0"/>
              </a:spcAft>
              <a:buClr>
                <a:schemeClr val="dk1"/>
              </a:buClr>
              <a:buSzPts val="1600"/>
              <a:buChar char="○"/>
            </a:pPr>
            <a:r>
              <a:rPr lang="en-GB" sz="1600">
                <a:solidFill>
                  <a:schemeClr val="dk1"/>
                </a:solidFill>
              </a:rPr>
              <a:t>Not enough training images exist</a:t>
            </a:r>
            <a:endParaRPr sz="1600">
              <a:solidFill>
                <a:schemeClr val="dk1"/>
              </a:solidFill>
            </a:endParaRPr>
          </a:p>
          <a:p>
            <a:pPr indent="-330200" lvl="1" marL="914400" rtl="0" algn="l">
              <a:spcBef>
                <a:spcPts val="0"/>
              </a:spcBef>
              <a:spcAft>
                <a:spcPts val="0"/>
              </a:spcAft>
              <a:buClr>
                <a:schemeClr val="dk1"/>
              </a:buClr>
              <a:buSzPts val="1600"/>
              <a:buChar char="○"/>
            </a:pPr>
            <a:r>
              <a:rPr lang="en-GB" sz="1600">
                <a:solidFill>
                  <a:schemeClr val="dk1"/>
                </a:solidFill>
              </a:rPr>
              <a:t>Computer cannot automate the annotating process with high accuracy</a:t>
            </a:r>
            <a:br>
              <a:rPr lang="en-GB"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GB" sz="1600">
                <a:solidFill>
                  <a:schemeClr val="dk1"/>
                </a:solidFill>
              </a:rPr>
              <a:t>People must manually annotate images</a:t>
            </a:r>
            <a:endParaRPr sz="1600">
              <a:solidFill>
                <a:schemeClr val="dk1"/>
              </a:solidFill>
            </a:endParaRPr>
          </a:p>
          <a:p>
            <a:pPr indent="-330200" lvl="1" marL="914400" rtl="0" algn="l">
              <a:spcBef>
                <a:spcPts val="0"/>
              </a:spcBef>
              <a:spcAft>
                <a:spcPts val="0"/>
              </a:spcAft>
              <a:buClr>
                <a:schemeClr val="dk1"/>
              </a:buClr>
              <a:buSzPts val="1600"/>
              <a:buChar char="○"/>
            </a:pPr>
            <a:r>
              <a:rPr lang="en-GB" sz="1600">
                <a:solidFill>
                  <a:schemeClr val="dk1"/>
                </a:solidFill>
              </a:rPr>
              <a:t>Costs time</a:t>
            </a:r>
            <a:endParaRPr sz="1600">
              <a:solidFill>
                <a:schemeClr val="dk1"/>
              </a:solidFill>
            </a:endParaRPr>
          </a:p>
          <a:p>
            <a:pPr indent="-330200" lvl="1" marL="914400" rtl="0" algn="l">
              <a:spcBef>
                <a:spcPts val="0"/>
              </a:spcBef>
              <a:spcAft>
                <a:spcPts val="0"/>
              </a:spcAft>
              <a:buClr>
                <a:schemeClr val="dk1"/>
              </a:buClr>
              <a:buSzPts val="1600"/>
              <a:buChar char="○"/>
            </a:pPr>
            <a:r>
              <a:rPr lang="en-GB" sz="1600">
                <a:solidFill>
                  <a:schemeClr val="dk1"/>
                </a:solidFill>
              </a:rPr>
              <a:t>Costs money</a:t>
            </a:r>
            <a:endParaRPr sz="1600">
              <a:solidFill>
                <a:schemeClr val="dk1"/>
              </a:solidFill>
            </a:endParaRPr>
          </a:p>
          <a:p>
            <a:pPr indent="-330200" lvl="1" marL="914400" rtl="0" algn="l">
              <a:spcBef>
                <a:spcPts val="0"/>
              </a:spcBef>
              <a:spcAft>
                <a:spcPts val="0"/>
              </a:spcAft>
              <a:buClr>
                <a:schemeClr val="dk1"/>
              </a:buClr>
              <a:buSzPts val="1600"/>
              <a:buChar char="○"/>
            </a:pPr>
            <a:r>
              <a:rPr lang="en-GB" sz="1600">
                <a:solidFill>
                  <a:schemeClr val="dk1"/>
                </a:solidFill>
              </a:rPr>
              <a:t>Has a moderate False Negative Rate </a:t>
            </a:r>
            <a:endParaRPr sz="1600">
              <a:solidFill>
                <a:schemeClr val="dk1"/>
              </a:solidFill>
            </a:endParaRPr>
          </a:p>
          <a:p>
            <a:pPr indent="-330200" lvl="2" marL="1371600" rtl="0" algn="l">
              <a:spcBef>
                <a:spcPts val="0"/>
              </a:spcBef>
              <a:spcAft>
                <a:spcPts val="0"/>
              </a:spcAft>
              <a:buClr>
                <a:schemeClr val="dk1"/>
              </a:buClr>
              <a:buSzPts val="1600"/>
              <a:buChar char="■"/>
            </a:pPr>
            <a:r>
              <a:rPr lang="en-GB" sz="1600">
                <a:solidFill>
                  <a:schemeClr val="dk1"/>
                </a:solidFill>
              </a:rPr>
              <a:t>Costs more time and money to fix</a:t>
            </a:r>
            <a:endParaRPr sz="1600">
              <a:solidFill>
                <a:schemeClr val="dk1"/>
              </a:solidFill>
            </a:endParaRPr>
          </a:p>
        </p:txBody>
      </p:sp>
      <p:sp>
        <p:nvSpPr>
          <p:cNvPr id="86" name="Google Shape;86;p16"/>
          <p:cNvSpPr txBox="1"/>
          <p:nvPr/>
        </p:nvSpPr>
        <p:spPr>
          <a:xfrm>
            <a:off x="7139975" y="3675425"/>
            <a:ext cx="1692300" cy="11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endParaRPr>
          </a:p>
        </p:txBody>
      </p:sp>
      <p:pic>
        <p:nvPicPr>
          <p:cNvPr id="87" name="Google Shape;87;p16"/>
          <p:cNvPicPr preferRelativeResize="0"/>
          <p:nvPr/>
        </p:nvPicPr>
        <p:blipFill>
          <a:blip r:embed="rId3">
            <a:alphaModFix/>
          </a:blip>
          <a:stretch>
            <a:fillRect/>
          </a:stretch>
        </p:blipFill>
        <p:spPr>
          <a:xfrm>
            <a:off x="5731050" y="186075"/>
            <a:ext cx="3039475" cy="4830950"/>
          </a:xfrm>
          <a:prstGeom prst="rect">
            <a:avLst/>
          </a:prstGeom>
          <a:noFill/>
          <a:ln>
            <a:noFill/>
          </a:ln>
        </p:spPr>
      </p:pic>
      <p:sp>
        <p:nvSpPr>
          <p:cNvPr id="88" name="Google Shape;8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Active Learning to the Rescue</a:t>
            </a:r>
            <a:endParaRPr sz="2400"/>
          </a:p>
        </p:txBody>
      </p:sp>
      <p:sp>
        <p:nvSpPr>
          <p:cNvPr id="94" name="Google Shape;94;p17"/>
          <p:cNvSpPr txBox="1"/>
          <p:nvPr/>
        </p:nvSpPr>
        <p:spPr>
          <a:xfrm>
            <a:off x="7139975" y="3675425"/>
            <a:ext cx="1692300" cy="11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endParaRPr>
          </a:p>
        </p:txBody>
      </p:sp>
      <p:sp>
        <p:nvSpPr>
          <p:cNvPr id="95" name="Google Shape;95;p17"/>
          <p:cNvSpPr txBox="1"/>
          <p:nvPr/>
        </p:nvSpPr>
        <p:spPr>
          <a:xfrm>
            <a:off x="6997925" y="4301275"/>
            <a:ext cx="19764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endParaRPr>
          </a:p>
        </p:txBody>
      </p:sp>
      <p:sp>
        <p:nvSpPr>
          <p:cNvPr id="96" name="Google Shape;96;p17"/>
          <p:cNvSpPr/>
          <p:nvPr/>
        </p:nvSpPr>
        <p:spPr>
          <a:xfrm>
            <a:off x="1352050" y="1365525"/>
            <a:ext cx="1623900" cy="137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AI Classifier</a:t>
            </a:r>
            <a:endParaRPr/>
          </a:p>
        </p:txBody>
      </p:sp>
      <p:sp>
        <p:nvSpPr>
          <p:cNvPr id="97" name="Google Shape;97;p17"/>
          <p:cNvSpPr/>
          <p:nvPr/>
        </p:nvSpPr>
        <p:spPr>
          <a:xfrm>
            <a:off x="5188625" y="1402125"/>
            <a:ext cx="1623900" cy="13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Output</a:t>
            </a:r>
            <a:endParaRPr/>
          </a:p>
        </p:txBody>
      </p:sp>
      <p:sp>
        <p:nvSpPr>
          <p:cNvPr id="98" name="Google Shape;98;p17"/>
          <p:cNvSpPr/>
          <p:nvPr/>
        </p:nvSpPr>
        <p:spPr>
          <a:xfrm>
            <a:off x="3383700" y="3426600"/>
            <a:ext cx="1581000" cy="13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Human   Annotation</a:t>
            </a:r>
            <a:endParaRPr/>
          </a:p>
        </p:txBody>
      </p:sp>
      <p:cxnSp>
        <p:nvCxnSpPr>
          <p:cNvPr id="99" name="Google Shape;99;p17"/>
          <p:cNvCxnSpPr>
            <a:stCxn id="96" idx="6"/>
            <a:endCxn id="97" idx="2"/>
          </p:cNvCxnSpPr>
          <p:nvPr/>
        </p:nvCxnSpPr>
        <p:spPr>
          <a:xfrm>
            <a:off x="2975950" y="2054175"/>
            <a:ext cx="2212800" cy="0"/>
          </a:xfrm>
          <a:prstGeom prst="straightConnector1">
            <a:avLst/>
          </a:prstGeom>
          <a:noFill/>
          <a:ln cap="flat" cmpd="sng" w="38100">
            <a:solidFill>
              <a:schemeClr val="dk2"/>
            </a:solidFill>
            <a:prstDash val="solid"/>
            <a:round/>
            <a:headEnd len="med" w="med" type="none"/>
            <a:tailEnd len="med" w="med" type="triangle"/>
          </a:ln>
        </p:spPr>
      </p:cxnSp>
      <p:cxnSp>
        <p:nvCxnSpPr>
          <p:cNvPr id="100" name="Google Shape;100;p17"/>
          <p:cNvCxnSpPr>
            <a:stCxn id="98" idx="7"/>
            <a:endCxn id="97" idx="3"/>
          </p:cNvCxnSpPr>
          <p:nvPr/>
        </p:nvCxnSpPr>
        <p:spPr>
          <a:xfrm flipH="1" rot="10800000">
            <a:off x="4733168" y="2515381"/>
            <a:ext cx="693300" cy="1102200"/>
          </a:xfrm>
          <a:prstGeom prst="straightConnector1">
            <a:avLst/>
          </a:prstGeom>
          <a:noFill/>
          <a:ln cap="flat" cmpd="sng" w="38100">
            <a:solidFill>
              <a:schemeClr val="dk2"/>
            </a:solidFill>
            <a:prstDash val="solid"/>
            <a:round/>
            <a:headEnd len="med" w="med" type="none"/>
            <a:tailEnd len="med" w="med" type="triangle"/>
          </a:ln>
        </p:spPr>
      </p:cxnSp>
      <p:cxnSp>
        <p:nvCxnSpPr>
          <p:cNvPr id="101" name="Google Shape;101;p17"/>
          <p:cNvCxnSpPr>
            <a:stCxn id="96" idx="5"/>
            <a:endCxn id="98" idx="1"/>
          </p:cNvCxnSpPr>
          <p:nvPr/>
        </p:nvCxnSpPr>
        <p:spPr>
          <a:xfrm>
            <a:off x="2738135" y="2541124"/>
            <a:ext cx="877200" cy="1076400"/>
          </a:xfrm>
          <a:prstGeom prst="straightConnector1">
            <a:avLst/>
          </a:prstGeom>
          <a:noFill/>
          <a:ln cap="flat" cmpd="sng" w="38100">
            <a:solidFill>
              <a:schemeClr val="dk2"/>
            </a:solidFill>
            <a:prstDash val="solid"/>
            <a:round/>
            <a:headEnd len="med" w="med" type="none"/>
            <a:tailEnd len="med" w="med" type="triangle"/>
          </a:ln>
        </p:spPr>
      </p:cxnSp>
      <p:sp>
        <p:nvSpPr>
          <p:cNvPr id="102" name="Google Shape;102;p17"/>
          <p:cNvSpPr txBox="1"/>
          <p:nvPr/>
        </p:nvSpPr>
        <p:spPr>
          <a:xfrm>
            <a:off x="3532688" y="1690025"/>
            <a:ext cx="1099200" cy="1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Confident</a:t>
            </a:r>
            <a:endParaRPr>
              <a:solidFill>
                <a:srgbClr val="FFFFFF"/>
              </a:solidFill>
            </a:endParaRPr>
          </a:p>
        </p:txBody>
      </p:sp>
      <p:cxnSp>
        <p:nvCxnSpPr>
          <p:cNvPr id="103" name="Google Shape;103;p17"/>
          <p:cNvCxnSpPr>
            <a:stCxn id="96" idx="3"/>
          </p:cNvCxnSpPr>
          <p:nvPr/>
        </p:nvCxnSpPr>
        <p:spPr>
          <a:xfrm flipH="1">
            <a:off x="1566765" y="2541124"/>
            <a:ext cx="23100" cy="1472100"/>
          </a:xfrm>
          <a:prstGeom prst="straightConnector1">
            <a:avLst/>
          </a:prstGeom>
          <a:noFill/>
          <a:ln cap="flat" cmpd="sng" w="38100">
            <a:solidFill>
              <a:schemeClr val="dk2"/>
            </a:solidFill>
            <a:prstDash val="solid"/>
            <a:round/>
            <a:headEnd len="med" w="med" type="stealth"/>
            <a:tailEnd len="med" w="med" type="none"/>
          </a:ln>
        </p:spPr>
      </p:cxnSp>
      <p:cxnSp>
        <p:nvCxnSpPr>
          <p:cNvPr id="104" name="Google Shape;104;p17"/>
          <p:cNvCxnSpPr/>
          <p:nvPr/>
        </p:nvCxnSpPr>
        <p:spPr>
          <a:xfrm>
            <a:off x="1566650" y="4020375"/>
            <a:ext cx="1840200" cy="12300"/>
          </a:xfrm>
          <a:prstGeom prst="straightConnector1">
            <a:avLst/>
          </a:prstGeom>
          <a:noFill/>
          <a:ln cap="flat" cmpd="sng" w="38100">
            <a:solidFill>
              <a:schemeClr val="dk2"/>
            </a:solidFill>
            <a:prstDash val="solid"/>
            <a:round/>
            <a:headEnd len="med" w="med" type="none"/>
            <a:tailEnd len="med" w="med" type="none"/>
          </a:ln>
        </p:spPr>
      </p:cxnSp>
      <p:sp>
        <p:nvSpPr>
          <p:cNvPr id="105" name="Google Shape;105;p17"/>
          <p:cNvSpPr txBox="1"/>
          <p:nvPr/>
        </p:nvSpPr>
        <p:spPr>
          <a:xfrm rot="2939795">
            <a:off x="2315389" y="3110208"/>
            <a:ext cx="1692262" cy="40382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Not Confident</a:t>
            </a:r>
            <a:endParaRPr>
              <a:solidFill>
                <a:schemeClr val="dk1"/>
              </a:solidFill>
            </a:endParaRPr>
          </a:p>
        </p:txBody>
      </p:sp>
      <p:sp>
        <p:nvSpPr>
          <p:cNvPr id="106" name="Google Shape;106;p17"/>
          <p:cNvSpPr txBox="1"/>
          <p:nvPr/>
        </p:nvSpPr>
        <p:spPr>
          <a:xfrm>
            <a:off x="1696238" y="4020375"/>
            <a:ext cx="1581000" cy="2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Active Learning</a:t>
            </a:r>
            <a:endParaRPr>
              <a:solidFill>
                <a:srgbClr val="FFFFFF"/>
              </a:solidFill>
            </a:endParaRPr>
          </a:p>
        </p:txBody>
      </p:sp>
      <p:sp>
        <p:nvSpPr>
          <p:cNvPr id="107" name="Google Shape;107;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2472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2400"/>
              <a:t>Related Work</a:t>
            </a:r>
            <a:r>
              <a:rPr lang="en-GB" sz="1800">
                <a:latin typeface="Average"/>
                <a:ea typeface="Average"/>
                <a:cs typeface="Average"/>
                <a:sym typeface="Average"/>
              </a:rPr>
              <a:t>:</a:t>
            </a:r>
            <a:endParaRPr sz="2400"/>
          </a:p>
        </p:txBody>
      </p:sp>
      <p:sp>
        <p:nvSpPr>
          <p:cNvPr id="113" name="Google Shape;113;p18"/>
          <p:cNvSpPr txBox="1"/>
          <p:nvPr>
            <p:ph idx="1" type="body"/>
          </p:nvPr>
        </p:nvSpPr>
        <p:spPr>
          <a:xfrm>
            <a:off x="311700" y="819900"/>
            <a:ext cx="8520600" cy="370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GB">
                <a:solidFill>
                  <a:srgbClr val="FFFFFF"/>
                </a:solidFill>
              </a:rPr>
              <a:t>Active Learning for Deep Object Detection </a:t>
            </a:r>
            <a:br>
              <a:rPr lang="en-GB">
                <a:solidFill>
                  <a:srgbClr val="FFFFFF"/>
                </a:solidFill>
              </a:rPr>
            </a:br>
            <a:r>
              <a:rPr lang="en-GB">
                <a:solidFill>
                  <a:srgbClr val="FFFFFF"/>
                </a:solidFill>
              </a:rPr>
              <a:t>Clemens-Alexander Brust, Christoph Kading, and Joachim Denzler</a:t>
            </a:r>
            <a:endParaRPr>
              <a:solidFill>
                <a:srgbClr val="FFFFFF"/>
              </a:solidFill>
            </a:endParaRPr>
          </a:p>
          <a:p>
            <a:pPr indent="-342900" lvl="0" marL="457200" rtl="0" algn="l">
              <a:spcBef>
                <a:spcPts val="0"/>
              </a:spcBef>
              <a:spcAft>
                <a:spcPts val="0"/>
              </a:spcAft>
              <a:buClr>
                <a:srgbClr val="FFFFFF"/>
              </a:buClr>
              <a:buSzPts val="1800"/>
              <a:buChar char="●"/>
            </a:pPr>
            <a:r>
              <a:rPr lang="en-GB">
                <a:solidFill>
                  <a:srgbClr val="FFFFFF"/>
                </a:solidFill>
              </a:rPr>
              <a:t>Localization-Aware Active Learning for Object Detection </a:t>
            </a:r>
            <a:br>
              <a:rPr lang="en-GB">
                <a:solidFill>
                  <a:srgbClr val="FFFFFF"/>
                </a:solidFill>
              </a:rPr>
            </a:br>
            <a:r>
              <a:rPr lang="en-GB">
                <a:solidFill>
                  <a:srgbClr val="FFFFFF"/>
                </a:solidFill>
              </a:rPr>
              <a:t>Chieh-Chi, Teng-Yok Lee, Mitsubishi Electric Research Laboratories, Pradeep Sen, and Ming-Yu Liu</a:t>
            </a:r>
            <a:endParaRPr>
              <a:solidFill>
                <a:srgbClr val="FFFFFF"/>
              </a:solidFill>
            </a:endParaRPr>
          </a:p>
          <a:p>
            <a:pPr indent="-342900" lvl="0" marL="457200" rtl="0" algn="l">
              <a:spcBef>
                <a:spcPts val="0"/>
              </a:spcBef>
              <a:spcAft>
                <a:spcPts val="0"/>
              </a:spcAft>
              <a:buClr>
                <a:schemeClr val="dk1"/>
              </a:buClr>
              <a:buSzPts val="1800"/>
              <a:buChar char="●"/>
            </a:pPr>
            <a:r>
              <a:rPr lang="en-GB">
                <a:solidFill>
                  <a:schemeClr val="dk1"/>
                </a:solidFill>
              </a:rPr>
              <a:t>Cost-Effective Active Learning for Deep Image Classification </a:t>
            </a:r>
            <a:br>
              <a:rPr lang="en-GB">
                <a:solidFill>
                  <a:schemeClr val="dk1"/>
                </a:solidFill>
              </a:rPr>
            </a:br>
            <a:r>
              <a:rPr lang="en-GB">
                <a:solidFill>
                  <a:schemeClr val="dk1"/>
                </a:solidFill>
              </a:rPr>
              <a:t>Keze Wang, Dongyu Zhang, Ya Li, Ruimao Zhang, and Liang Lin</a:t>
            </a:r>
            <a:endParaRPr>
              <a:solidFill>
                <a:srgbClr val="FFFFFF"/>
              </a:solidFill>
            </a:endParaRPr>
          </a:p>
        </p:txBody>
      </p:sp>
      <p:sp>
        <p:nvSpPr>
          <p:cNvPr id="114" name="Google Shape;114;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197225" y="6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Tensorflow Built in Image Segmentation</a:t>
            </a:r>
            <a:endParaRPr sz="2400"/>
          </a:p>
        </p:txBody>
      </p:sp>
      <p:sp>
        <p:nvSpPr>
          <p:cNvPr id="120" name="Google Shape;120;p19"/>
          <p:cNvSpPr txBox="1"/>
          <p:nvPr>
            <p:ph idx="1" type="body"/>
          </p:nvPr>
        </p:nvSpPr>
        <p:spPr>
          <a:xfrm>
            <a:off x="152850" y="638575"/>
            <a:ext cx="4009200" cy="534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chemeClr val="dk1"/>
                </a:solidFill>
                <a:latin typeface="Arial"/>
                <a:ea typeface="Arial"/>
                <a:cs typeface="Arial"/>
                <a:sym typeface="Arial"/>
              </a:rPr>
              <a:t>Regions with CNN features (R-CNN)</a:t>
            </a:r>
            <a:endParaRPr>
              <a:solidFill>
                <a:schemeClr val="dk1"/>
              </a:solidFill>
              <a:latin typeface="Arial"/>
              <a:ea typeface="Arial"/>
              <a:cs typeface="Arial"/>
              <a:sym typeface="Arial"/>
            </a:endParaRPr>
          </a:p>
          <a:p>
            <a:pPr indent="0" lvl="0" marL="0" marR="0" rtl="0" algn="l">
              <a:lnSpc>
                <a:spcPct val="115000"/>
              </a:lnSpc>
              <a:spcBef>
                <a:spcPts val="0"/>
              </a:spcBef>
              <a:spcAft>
                <a:spcPts val="1600"/>
              </a:spcAft>
              <a:buNone/>
            </a:pPr>
            <a:r>
              <a:t/>
            </a:r>
            <a:endParaRPr/>
          </a:p>
        </p:txBody>
      </p:sp>
      <p:sp>
        <p:nvSpPr>
          <p:cNvPr id="121" name="Google Shape;121;p19"/>
          <p:cNvSpPr txBox="1"/>
          <p:nvPr/>
        </p:nvSpPr>
        <p:spPr>
          <a:xfrm>
            <a:off x="7139975" y="3675425"/>
            <a:ext cx="1692300" cy="11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endParaRPr>
          </a:p>
        </p:txBody>
      </p:sp>
      <p:pic>
        <p:nvPicPr>
          <p:cNvPr id="122" name="Google Shape;122;p19"/>
          <p:cNvPicPr preferRelativeResize="0"/>
          <p:nvPr/>
        </p:nvPicPr>
        <p:blipFill>
          <a:blip r:embed="rId3">
            <a:alphaModFix/>
          </a:blip>
          <a:stretch>
            <a:fillRect/>
          </a:stretch>
        </p:blipFill>
        <p:spPr>
          <a:xfrm>
            <a:off x="152850" y="2996675"/>
            <a:ext cx="6434074" cy="2008800"/>
          </a:xfrm>
          <a:prstGeom prst="rect">
            <a:avLst/>
          </a:prstGeom>
          <a:noFill/>
          <a:ln>
            <a:noFill/>
          </a:ln>
        </p:spPr>
      </p:pic>
      <p:pic>
        <p:nvPicPr>
          <p:cNvPr id="123" name="Google Shape;123;p19"/>
          <p:cNvPicPr preferRelativeResize="0"/>
          <p:nvPr/>
        </p:nvPicPr>
        <p:blipFill>
          <a:blip r:embed="rId4">
            <a:alphaModFix/>
          </a:blip>
          <a:stretch>
            <a:fillRect/>
          </a:stretch>
        </p:blipFill>
        <p:spPr>
          <a:xfrm>
            <a:off x="152849" y="989100"/>
            <a:ext cx="8317100" cy="1894650"/>
          </a:xfrm>
          <a:prstGeom prst="rect">
            <a:avLst/>
          </a:prstGeom>
          <a:noFill/>
          <a:ln>
            <a:noFill/>
          </a:ln>
        </p:spPr>
      </p:pic>
      <p:sp>
        <p:nvSpPr>
          <p:cNvPr id="124" name="Google Shape;124;p19"/>
          <p:cNvSpPr txBox="1"/>
          <p:nvPr/>
        </p:nvSpPr>
        <p:spPr>
          <a:xfrm>
            <a:off x="6717300" y="3452400"/>
            <a:ext cx="2332500" cy="7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Single-Shot Multibox Detector (SSD)</a:t>
            </a:r>
            <a:endParaRPr sz="1800">
              <a:solidFill>
                <a:schemeClr val="dk1"/>
              </a:solidFill>
            </a:endParaRPr>
          </a:p>
        </p:txBody>
      </p:sp>
      <p:sp>
        <p:nvSpPr>
          <p:cNvPr id="125" name="Google Shape;125;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Tensorflow Built-in Image Classification</a:t>
            </a:r>
            <a:endParaRPr sz="2400"/>
          </a:p>
        </p:txBody>
      </p:sp>
      <p:sp>
        <p:nvSpPr>
          <p:cNvPr id="131" name="Google Shape;131;p20"/>
          <p:cNvSpPr txBox="1"/>
          <p:nvPr/>
        </p:nvSpPr>
        <p:spPr>
          <a:xfrm>
            <a:off x="7139975" y="3675425"/>
            <a:ext cx="1692300" cy="11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endParaRPr>
          </a:p>
        </p:txBody>
      </p:sp>
      <p:sp>
        <p:nvSpPr>
          <p:cNvPr id="132" name="Google Shape;132;p20"/>
          <p:cNvSpPr txBox="1"/>
          <p:nvPr/>
        </p:nvSpPr>
        <p:spPr>
          <a:xfrm>
            <a:off x="6342050" y="3830000"/>
            <a:ext cx="19764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endParaRPr>
          </a:p>
        </p:txBody>
      </p:sp>
      <p:pic>
        <p:nvPicPr>
          <p:cNvPr id="133" name="Google Shape;133;p20"/>
          <p:cNvPicPr preferRelativeResize="0"/>
          <p:nvPr/>
        </p:nvPicPr>
        <p:blipFill rotWithShape="1">
          <a:blip r:embed="rId3">
            <a:alphaModFix/>
          </a:blip>
          <a:srcRect b="0" l="0" r="-1368" t="0"/>
          <a:stretch/>
        </p:blipFill>
        <p:spPr>
          <a:xfrm>
            <a:off x="106775" y="1333025"/>
            <a:ext cx="3723038" cy="2672550"/>
          </a:xfrm>
          <a:prstGeom prst="rect">
            <a:avLst/>
          </a:prstGeom>
          <a:noFill/>
          <a:ln>
            <a:noFill/>
          </a:ln>
        </p:spPr>
      </p:pic>
      <p:pic>
        <p:nvPicPr>
          <p:cNvPr id="134" name="Google Shape;134;p20"/>
          <p:cNvPicPr preferRelativeResize="0"/>
          <p:nvPr/>
        </p:nvPicPr>
        <p:blipFill>
          <a:blip r:embed="rId4">
            <a:alphaModFix/>
          </a:blip>
          <a:stretch>
            <a:fillRect/>
          </a:stretch>
        </p:blipFill>
        <p:spPr>
          <a:xfrm>
            <a:off x="3972787" y="1413800"/>
            <a:ext cx="4487238" cy="2416200"/>
          </a:xfrm>
          <a:prstGeom prst="rect">
            <a:avLst/>
          </a:prstGeom>
          <a:noFill/>
          <a:ln>
            <a:noFill/>
          </a:ln>
        </p:spPr>
      </p:pic>
      <p:sp>
        <p:nvSpPr>
          <p:cNvPr id="135" name="Google Shape;135;p20"/>
          <p:cNvSpPr txBox="1"/>
          <p:nvPr/>
        </p:nvSpPr>
        <p:spPr>
          <a:xfrm>
            <a:off x="856850" y="4335625"/>
            <a:ext cx="22218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Inception V2</a:t>
            </a:r>
            <a:endParaRPr>
              <a:solidFill>
                <a:schemeClr val="dk1"/>
              </a:solidFill>
            </a:endParaRPr>
          </a:p>
        </p:txBody>
      </p:sp>
      <p:sp>
        <p:nvSpPr>
          <p:cNvPr id="136" name="Google Shape;136;p20"/>
          <p:cNvSpPr txBox="1"/>
          <p:nvPr/>
        </p:nvSpPr>
        <p:spPr>
          <a:xfrm>
            <a:off x="5765925" y="4005575"/>
            <a:ext cx="11769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Resnet</a:t>
            </a:r>
            <a:endParaRPr>
              <a:solidFill>
                <a:schemeClr val="dk1"/>
              </a:solidFill>
            </a:endParaRPr>
          </a:p>
        </p:txBody>
      </p:sp>
      <p:sp>
        <p:nvSpPr>
          <p:cNvPr id="137" name="Google Shape;137;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230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Pre-trained Models Offered by Object Detection API</a:t>
            </a:r>
            <a:endParaRPr sz="2400"/>
          </a:p>
        </p:txBody>
      </p:sp>
      <p:sp>
        <p:nvSpPr>
          <p:cNvPr id="143" name="Google Shape;143;p21"/>
          <p:cNvSpPr txBox="1"/>
          <p:nvPr>
            <p:ph idx="1" type="body"/>
          </p:nvPr>
        </p:nvSpPr>
        <p:spPr>
          <a:xfrm>
            <a:off x="273325" y="802775"/>
            <a:ext cx="4299600" cy="199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GB">
                <a:solidFill>
                  <a:schemeClr val="dk1"/>
                </a:solidFill>
              </a:rPr>
              <a:t>Used faster models due to time limit.</a:t>
            </a:r>
            <a:endParaRPr>
              <a:solidFill>
                <a:schemeClr val="dk1"/>
              </a:solidFill>
            </a:endParaRPr>
          </a:p>
          <a:p>
            <a:pPr indent="-342900" lvl="0" marL="457200" rtl="0" algn="l">
              <a:spcBef>
                <a:spcPts val="0"/>
              </a:spcBef>
              <a:spcAft>
                <a:spcPts val="0"/>
              </a:spcAft>
              <a:buClr>
                <a:schemeClr val="dk1"/>
              </a:buClr>
              <a:buSzPts val="1800"/>
              <a:buChar char="●"/>
            </a:pPr>
            <a:r>
              <a:rPr lang="en-GB">
                <a:solidFill>
                  <a:schemeClr val="dk1"/>
                </a:solidFill>
              </a:rPr>
              <a:t>Tested 4 models on smaller a 10 class dataset: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ssd_resnet_50_fpn_coco</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ssd_mobilenet_v1_coco</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faster_rcnn_resnet50_coco</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faster_rcnn_inception_v2_coco</a:t>
            </a:r>
            <a:endParaRPr>
              <a:solidFill>
                <a:schemeClr val="dk1"/>
              </a:solidFill>
            </a:endParaRPr>
          </a:p>
          <a:p>
            <a:pPr indent="-317500" lvl="1" marL="914400" rtl="0" algn="l">
              <a:spcBef>
                <a:spcPts val="0"/>
              </a:spcBef>
              <a:spcAft>
                <a:spcPts val="0"/>
              </a:spcAft>
              <a:buClr>
                <a:schemeClr val="dk1"/>
              </a:buClr>
              <a:buSzPts val="1400"/>
              <a:buChar char="○"/>
            </a:pPr>
            <a:r>
              <a:t/>
            </a:r>
            <a:endParaRPr>
              <a:solidFill>
                <a:schemeClr val="dk1"/>
              </a:solidFill>
            </a:endParaRPr>
          </a:p>
          <a:p>
            <a:pPr indent="0" lvl="0" marL="457200" rtl="0" algn="l">
              <a:spcBef>
                <a:spcPts val="1600"/>
              </a:spcBef>
              <a:spcAft>
                <a:spcPts val="1600"/>
              </a:spcAft>
              <a:buNone/>
            </a:pPr>
            <a:r>
              <a:t/>
            </a:r>
            <a:endParaRPr>
              <a:solidFill>
                <a:schemeClr val="dk1"/>
              </a:solidFill>
            </a:endParaRPr>
          </a:p>
        </p:txBody>
      </p:sp>
      <p:pic>
        <p:nvPicPr>
          <p:cNvPr id="144" name="Google Shape;144;p21"/>
          <p:cNvPicPr preferRelativeResize="0"/>
          <p:nvPr/>
        </p:nvPicPr>
        <p:blipFill rotWithShape="1">
          <a:blip r:embed="rId3">
            <a:alphaModFix/>
          </a:blip>
          <a:srcRect b="36740" l="0" r="0" t="0"/>
          <a:stretch/>
        </p:blipFill>
        <p:spPr>
          <a:xfrm>
            <a:off x="4280050" y="1645350"/>
            <a:ext cx="4827075" cy="3297849"/>
          </a:xfrm>
          <a:prstGeom prst="rect">
            <a:avLst/>
          </a:prstGeom>
          <a:noFill/>
          <a:ln>
            <a:noFill/>
          </a:ln>
        </p:spPr>
      </p:pic>
      <p:sp>
        <p:nvSpPr>
          <p:cNvPr id="145" name="Google Shape;145;p21"/>
          <p:cNvSpPr txBox="1"/>
          <p:nvPr/>
        </p:nvSpPr>
        <p:spPr>
          <a:xfrm>
            <a:off x="4844100" y="1044050"/>
            <a:ext cx="3930600" cy="652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Average"/>
              <a:buChar char="●"/>
            </a:pPr>
            <a:r>
              <a:rPr lang="en-GB" sz="1800">
                <a:solidFill>
                  <a:schemeClr val="dk1"/>
                </a:solidFill>
                <a:latin typeface="Average"/>
                <a:ea typeface="Average"/>
                <a:cs typeface="Average"/>
                <a:sym typeface="Average"/>
              </a:rPr>
              <a:t>RCNN inception performed best</a:t>
            </a:r>
            <a:endParaRPr>
              <a:solidFill>
                <a:schemeClr val="dk1"/>
              </a:solidFill>
            </a:endParaRPr>
          </a:p>
        </p:txBody>
      </p:sp>
      <p:sp>
        <p:nvSpPr>
          <p:cNvPr id="146" name="Google Shape;146;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147" name="Google Shape;147;p21"/>
          <p:cNvPicPr preferRelativeResize="0"/>
          <p:nvPr/>
        </p:nvPicPr>
        <p:blipFill rotWithShape="1">
          <a:blip r:embed="rId4">
            <a:alphaModFix/>
          </a:blip>
          <a:srcRect b="4220" l="6919" r="9103" t="9289"/>
          <a:stretch/>
        </p:blipFill>
        <p:spPr>
          <a:xfrm>
            <a:off x="389025" y="2868625"/>
            <a:ext cx="3634525" cy="21389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